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97" r:id="rId3"/>
    <p:sldId id="270" r:id="rId4"/>
    <p:sldId id="259" r:id="rId5"/>
    <p:sldId id="257" r:id="rId6"/>
    <p:sldId id="260" r:id="rId7"/>
    <p:sldId id="263" r:id="rId8"/>
    <p:sldId id="271" r:id="rId9"/>
    <p:sldId id="276" r:id="rId10"/>
    <p:sldId id="273" r:id="rId11"/>
    <p:sldId id="274" r:id="rId12"/>
    <p:sldId id="275" r:id="rId13"/>
    <p:sldId id="277" r:id="rId14"/>
    <p:sldId id="283" r:id="rId15"/>
    <p:sldId id="284" r:id="rId16"/>
    <p:sldId id="279" r:id="rId17"/>
    <p:sldId id="282" r:id="rId18"/>
    <p:sldId id="285" r:id="rId19"/>
    <p:sldId id="286" r:id="rId20"/>
    <p:sldId id="287" r:id="rId21"/>
    <p:sldId id="288" r:id="rId22"/>
    <p:sldId id="289" r:id="rId23"/>
    <p:sldId id="290" r:id="rId24"/>
    <p:sldId id="293" r:id="rId25"/>
    <p:sldId id="295" r:id="rId26"/>
    <p:sldId id="296" r:id="rId27"/>
    <p:sldId id="300" r:id="rId28"/>
    <p:sldId id="265" r:id="rId29"/>
    <p:sldId id="298" r:id="rId30"/>
    <p:sldId id="29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079" autoAdjust="0"/>
  </p:normalViewPr>
  <p:slideViewPr>
    <p:cSldViewPr snapToGrid="0">
      <p:cViewPr varScale="1">
        <p:scale>
          <a:sx n="64" d="100"/>
          <a:sy n="64" d="100"/>
        </p:scale>
        <p:origin x="94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AC0EF-1286-4182-B718-B0496FDDFBD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298D8-FBB1-4C74-885A-0FFAD7A3F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4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298D8-FBB1-4C74-885A-0FFAD7A3F2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96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dirty="0" err="1" smtClean="0"/>
              <a:t>cipro</a:t>
            </a:r>
            <a:r>
              <a:rPr lang="en-US" baseline="0" dirty="0" smtClean="0"/>
              <a:t> renal dose adjustment in </a:t>
            </a:r>
            <a:r>
              <a:rPr lang="en-US" baseline="0" dirty="0" err="1" smtClean="0"/>
              <a:t>lexi</a:t>
            </a:r>
            <a:r>
              <a:rPr lang="en-US" baseline="0" dirty="0" smtClean="0"/>
              <a:t>-comp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298D8-FBB1-4C74-885A-0FFAD7A3F2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7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should document in </a:t>
            </a:r>
            <a:r>
              <a:rPr lang="en-US" dirty="0" err="1" smtClean="0"/>
              <a:t>RxPreceptor</a:t>
            </a:r>
            <a:r>
              <a:rPr lang="en-US" dirty="0" smtClean="0"/>
              <a:t> what</a:t>
            </a:r>
            <a:r>
              <a:rPr lang="en-US" baseline="0" dirty="0" smtClean="0"/>
              <a:t> activities they are performing. That way, their mid-point evaluation grade should not be a surprise to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298D8-FBB1-4C74-885A-0FFAD7A3F2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7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student story of received ‘A’s in pharmacy program. Was not performing at ‘shows how’ or ‘does’ at mid-point.</a:t>
            </a:r>
            <a:r>
              <a:rPr lang="en-US" baseline="0" dirty="0" smtClean="0"/>
              <a:t> So at final evaluation, grade did not meet their expectations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298D8-FBB1-4C74-885A-0FFAD7A3F2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8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56350"/>
            <a:ext cx="2743200" cy="365125"/>
          </a:xfrm>
        </p:spPr>
        <p:txBody>
          <a:bodyPr/>
          <a:lstStyle/>
          <a:p>
            <a:fld id="{4E1A154E-BD0A-4D5D-83CE-C122FFDA64C3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81" y="5827996"/>
            <a:ext cx="1952367" cy="91819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3245" y="107093"/>
            <a:ext cx="129746" cy="66473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2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98F4-2CD3-426B-B5F9-68FEF19B365A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0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CEE1-0F6C-4E5C-BCC9-7ADAA8F92478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3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52EC-00E6-475B-9277-7051FD69B48A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53" y="5836234"/>
            <a:ext cx="1952367" cy="91819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3245" y="107093"/>
            <a:ext cx="129746" cy="66473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9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849D-7224-4AEF-B560-280FEF7B0965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81" y="5836234"/>
            <a:ext cx="1952367" cy="91819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3245" y="107093"/>
            <a:ext cx="129746" cy="66473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7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EF5D-6763-4605-9A76-8ACD41C15983}" type="datetime1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81" y="5827996"/>
            <a:ext cx="1952367" cy="91819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43245" y="107093"/>
            <a:ext cx="129746" cy="66473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2AEB-57E9-435C-84A7-891F6B327541}" type="datetime1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5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1B69-6DF0-4E1C-AA01-7F99F66F0D9B}" type="datetime1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43" y="5836234"/>
            <a:ext cx="1952367" cy="91819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3245" y="107093"/>
            <a:ext cx="129746" cy="66473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0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26D58-0C30-4641-A35F-82A9E097CC96}" type="datetime1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7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27CB-0553-4991-86F9-3AAC64D2016C}" type="datetime1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1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F2D8-3894-43A4-8AC3-1490E15BDB1D}" type="datetime1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6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9F44A-94E0-4636-A7FC-033BEA5DA1CC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B73A-1359-42A3-9758-396AACCFB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5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Precepting</a:t>
            </a:r>
            <a:r>
              <a:rPr lang="en-US" dirty="0" smtClean="0"/>
              <a:t> Across A Spectrum of Student 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Becky Brady, </a:t>
            </a:r>
            <a:r>
              <a:rPr lang="en-US" dirty="0" err="1" smtClean="0"/>
              <a:t>PharmD</a:t>
            </a:r>
            <a:r>
              <a:rPr lang="en-US" dirty="0" smtClean="0"/>
              <a:t>, Associate Professor of Pharmacy Practice</a:t>
            </a:r>
          </a:p>
          <a:p>
            <a:r>
              <a:rPr lang="en-US" dirty="0" smtClean="0"/>
              <a:t>Chelsea Sanchez, </a:t>
            </a:r>
            <a:r>
              <a:rPr lang="en-US" dirty="0" err="1" smtClean="0"/>
              <a:t>PharmD</a:t>
            </a:r>
            <a:r>
              <a:rPr lang="en-US" dirty="0" smtClean="0"/>
              <a:t>, Assistant Professor of Pharmacy Practice</a:t>
            </a:r>
          </a:p>
          <a:p>
            <a:r>
              <a:rPr lang="en-US" dirty="0" smtClean="0"/>
              <a:t>University of the Incarnate Word, </a:t>
            </a:r>
            <a:r>
              <a:rPr lang="en-US" dirty="0" err="1" smtClean="0"/>
              <a:t>Feik</a:t>
            </a:r>
            <a:r>
              <a:rPr lang="en-US" dirty="0" smtClean="0"/>
              <a:t> School of Pharmacy</a:t>
            </a:r>
          </a:p>
          <a:p>
            <a:r>
              <a:rPr lang="en-US" dirty="0" smtClean="0"/>
              <a:t>October 2016 Preceptor CE</a:t>
            </a:r>
          </a:p>
        </p:txBody>
      </p:sp>
    </p:spTree>
    <p:extLst>
      <p:ext uri="{BB962C8B-B14F-4D97-AF65-F5344CB8AC3E}">
        <p14:creationId xmlns:p14="http://schemas.microsoft.com/office/powerpoint/2010/main" val="2776380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Organized: Set-up </a:t>
            </a:r>
            <a:r>
              <a:rPr lang="en-US" dirty="0" err="1" smtClean="0"/>
              <a:t>RxPreceptor</a:t>
            </a:r>
            <a:r>
              <a:rPr lang="en-US" dirty="0" smtClean="0"/>
              <a:t>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3273" y="1833937"/>
            <a:ext cx="6217920" cy="4351338"/>
          </a:xfrm>
        </p:spPr>
        <p:txBody>
          <a:bodyPr/>
          <a:lstStyle/>
          <a:p>
            <a:r>
              <a:rPr lang="en-US" dirty="0" smtClean="0"/>
              <a:t>Rotation description</a:t>
            </a:r>
          </a:p>
          <a:p>
            <a:r>
              <a:rPr lang="en-US" dirty="0" smtClean="0"/>
              <a:t>Rotation expectations and requirements</a:t>
            </a:r>
          </a:p>
          <a:p>
            <a:r>
              <a:rPr lang="en-US" dirty="0" smtClean="0"/>
              <a:t>Calendar </a:t>
            </a:r>
          </a:p>
          <a:p>
            <a:r>
              <a:rPr lang="en-US" dirty="0" smtClean="0"/>
              <a:t>Pre-APPE Questionnaire</a:t>
            </a:r>
          </a:p>
          <a:p>
            <a:r>
              <a:rPr lang="en-US" dirty="0" smtClean="0"/>
              <a:t>Supporting documents</a:t>
            </a:r>
          </a:p>
          <a:p>
            <a:pPr lvl="1"/>
            <a:r>
              <a:rPr lang="en-US" dirty="0" smtClean="0"/>
              <a:t>Assigned readings</a:t>
            </a:r>
          </a:p>
          <a:p>
            <a:pPr lvl="1"/>
            <a:r>
              <a:rPr lang="en-US" dirty="0" smtClean="0"/>
              <a:t>Rubrics</a:t>
            </a:r>
            <a:endParaRPr lang="en-US" dirty="0"/>
          </a:p>
          <a:p>
            <a:pPr lvl="1"/>
            <a:r>
              <a:rPr lang="en-US" dirty="0" smtClean="0"/>
              <a:t>Etc.</a:t>
            </a:r>
          </a:p>
        </p:txBody>
      </p:sp>
      <p:pic>
        <p:nvPicPr>
          <p:cNvPr id="1026" name="Picture 2" descr="Image result for an ounce of prevention is worth a pound of cu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14" y="1833937"/>
            <a:ext cx="4263043" cy="398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633" y="365125"/>
            <a:ext cx="1166275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Rotation Description: </a:t>
            </a:r>
            <a:br>
              <a:rPr lang="en-US" dirty="0" smtClean="0"/>
            </a:br>
            <a:r>
              <a:rPr lang="en-US" dirty="0" smtClean="0"/>
              <a:t>Match Student Interest with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population description</a:t>
            </a:r>
          </a:p>
          <a:p>
            <a:r>
              <a:rPr lang="en-US" dirty="0" smtClean="0"/>
              <a:t>Hours of attendance</a:t>
            </a:r>
          </a:p>
          <a:p>
            <a:r>
              <a:rPr lang="en-US" dirty="0" smtClean="0"/>
              <a:t>Typical daily activities</a:t>
            </a:r>
          </a:p>
          <a:p>
            <a:r>
              <a:rPr lang="en-US" dirty="0" smtClean="0"/>
              <a:t>Homework</a:t>
            </a:r>
          </a:p>
          <a:p>
            <a:r>
              <a:rPr lang="en-US" dirty="0" smtClean="0"/>
              <a:t>Presentation requirements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2266" t="16072" r="48451" b="26352"/>
          <a:stretch/>
        </p:blipFill>
        <p:spPr>
          <a:xfrm>
            <a:off x="5902037" y="1751333"/>
            <a:ext cx="4944354" cy="392529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Pre-APPE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44244" cy="4351338"/>
          </a:xfrm>
        </p:spPr>
        <p:txBody>
          <a:bodyPr/>
          <a:lstStyle/>
          <a:p>
            <a:r>
              <a:rPr lang="en-US" dirty="0" smtClean="0"/>
              <a:t>Introductory document that describes your expectations and requirements</a:t>
            </a:r>
          </a:p>
          <a:p>
            <a:r>
              <a:rPr lang="en-US" dirty="0" smtClean="0"/>
              <a:t>General calendar</a:t>
            </a:r>
          </a:p>
          <a:p>
            <a:r>
              <a:rPr lang="en-US" dirty="0" smtClean="0"/>
              <a:t>Pre-APPE questionnaire</a:t>
            </a:r>
          </a:p>
          <a:p>
            <a:r>
              <a:rPr lang="en-US" dirty="0" smtClean="0"/>
              <a:t>Required readings or other material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828" t="16066" r="60053" b="14986"/>
          <a:stretch/>
        </p:blipFill>
        <p:spPr>
          <a:xfrm>
            <a:off x="6841374" y="365125"/>
            <a:ext cx="4512426" cy="621421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41374" y="5727765"/>
            <a:ext cx="4256554" cy="78419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59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What Experiences You Can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site specific activities that are examples of elements on TSBP evaluation and FSOP grade sheet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7674" r="47276" b="36965"/>
          <a:stretch/>
        </p:blipFill>
        <p:spPr>
          <a:xfrm>
            <a:off x="2276302" y="2751667"/>
            <a:ext cx="7557655" cy="352213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023360" y="3992981"/>
            <a:ext cx="1330036" cy="33795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65963" y="4827025"/>
            <a:ext cx="2831869" cy="30192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92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(5 – 10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APPE syllabus to write specific examples of activities that will meet TSBP elements</a:t>
            </a:r>
          </a:p>
          <a:p>
            <a:r>
              <a:rPr lang="en-US" dirty="0" smtClean="0"/>
              <a:t>Consider what performance would be</a:t>
            </a:r>
          </a:p>
          <a:p>
            <a:pPr lvl="1"/>
            <a:r>
              <a:rPr lang="en-US" dirty="0" smtClean="0"/>
              <a:t>Minimum competency: all students should perform by end of rotation</a:t>
            </a:r>
          </a:p>
          <a:p>
            <a:pPr lvl="1"/>
            <a:r>
              <a:rPr lang="en-US" dirty="0" smtClean="0"/>
              <a:t>Average: most students should perform by end of rotation</a:t>
            </a:r>
          </a:p>
          <a:p>
            <a:pPr lvl="1"/>
            <a:r>
              <a:rPr lang="en-US" dirty="0" smtClean="0"/>
              <a:t>High-performance: above average students activities for those that exceed your expectations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5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(10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244082"/>
              </p:ext>
            </p:extLst>
          </p:nvPr>
        </p:nvGraphicFramePr>
        <p:xfrm>
          <a:off x="838200" y="1513840"/>
          <a:ext cx="10515600" cy="43942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xmlns="" val="1376790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2710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MONITORS AND EVALUATES DRUG THERAPY: INITIAL AND ONGOING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Establishes and interprets data bases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Includes active problems, PMH, pertinent PE, lab data and hospital course in data base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Performs and completes patient medication history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Completes and updates medication profiles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Determines pharmacokinetic 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9791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sunrise (electronic medical record) to identify pertinent labs and exams in ‘results tab’ and vitals in ‘flowsheet tab’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sunrise antimicrobial filter to determine current antibiotic duration when treating infections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list current problems for de-novo transplant recipients that includes transplant, current inpatient problems, and comorbidities to help assess patient’s readiness for discharge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Performs medication reconciliation on all de-novo transplant recipients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Updates ‘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MedActionPlan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and preceptor checks without requiring major intervention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Recommends vancomycin dosing based on trough levels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468078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11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790"/>
            <a:ext cx="10515600" cy="46341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Have a checklist!</a:t>
            </a:r>
          </a:p>
          <a:p>
            <a:r>
              <a:rPr lang="en-US" dirty="0" smtClean="0"/>
              <a:t>Go over all the rules</a:t>
            </a:r>
          </a:p>
          <a:p>
            <a:pPr lvl="1"/>
            <a:r>
              <a:rPr lang="en-US" dirty="0" smtClean="0"/>
              <a:t>Attendance, dress-code, professionalism</a:t>
            </a:r>
          </a:p>
          <a:p>
            <a:r>
              <a:rPr lang="en-US" dirty="0" smtClean="0"/>
              <a:t>Review activities that will meet elements</a:t>
            </a:r>
          </a:p>
          <a:p>
            <a:r>
              <a:rPr lang="en-US" dirty="0" smtClean="0"/>
              <a:t>Review TSBP grading criteria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Explain end-of-day, end-of-week expectations</a:t>
            </a:r>
          </a:p>
          <a:p>
            <a:r>
              <a:rPr lang="en-US" dirty="0" smtClean="0"/>
              <a:t>Find out student’s specific goals</a:t>
            </a:r>
          </a:p>
          <a:p>
            <a:pPr lvl="1"/>
            <a:r>
              <a:rPr lang="en-US" dirty="0" smtClean="0"/>
              <a:t>If none, then identifying goals should be an objective on mid-point evaluation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8196" t="56620" r="24240" b="23986"/>
          <a:stretch/>
        </p:blipFill>
        <p:spPr>
          <a:xfrm>
            <a:off x="3288485" y="3305644"/>
            <a:ext cx="5615030" cy="158241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7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the Mid-Point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they are documenting in </a:t>
            </a:r>
            <a:r>
              <a:rPr lang="en-US" dirty="0" err="1" smtClean="0"/>
              <a:t>RxPreceptor</a:t>
            </a:r>
            <a:r>
              <a:rPr lang="en-US" dirty="0" smtClean="0"/>
              <a:t>, then they should know how they are performing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Identify areas not successfully passing</a:t>
            </a:r>
          </a:p>
          <a:p>
            <a:r>
              <a:rPr lang="en-US" dirty="0" smtClean="0"/>
              <a:t>Set-up goals for remaining three weeks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8196" t="56620" r="24240" b="23986"/>
          <a:stretch/>
        </p:blipFill>
        <p:spPr>
          <a:xfrm>
            <a:off x="3365269" y="2677707"/>
            <a:ext cx="5461462" cy="15391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21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Under-Achiever: Prevent the Difficult Learning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Primary Prevention: clearly communicate expectations</a:t>
            </a:r>
          </a:p>
          <a:p>
            <a:pPr lvl="1"/>
            <a:r>
              <a:rPr lang="en-US" dirty="0" smtClean="0"/>
              <a:t>Pre-APPE documents and day 1 orientation</a:t>
            </a:r>
          </a:p>
          <a:p>
            <a:pPr lvl="2"/>
            <a:r>
              <a:rPr lang="en-US" dirty="0" smtClean="0"/>
              <a:t>School expectations: syllabus/grade sheet, TSBP evaluation, grading criteria</a:t>
            </a:r>
          </a:p>
          <a:p>
            <a:pPr lvl="2"/>
            <a:r>
              <a:rPr lang="en-US" dirty="0" smtClean="0"/>
              <a:t>Your expectations: attendance, dress-code, professionalism, daily activities</a:t>
            </a:r>
          </a:p>
          <a:p>
            <a:pPr lvl="2"/>
            <a:r>
              <a:rPr lang="en-US" dirty="0" smtClean="0"/>
              <a:t>Student expectations: pre-APPE questionnaire</a:t>
            </a:r>
          </a:p>
          <a:p>
            <a:pPr lvl="1"/>
            <a:r>
              <a:rPr lang="en-US" dirty="0" smtClean="0"/>
              <a:t>Mid-point evaluation to re-assess and refine goals and expectations</a:t>
            </a:r>
          </a:p>
          <a:p>
            <a:pPr lvl="2"/>
            <a:r>
              <a:rPr lang="en-US" dirty="0" smtClean="0"/>
              <a:t>“What goals do you have for the remaining 3 weeks of the rotation?”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22822" y="6413698"/>
            <a:ext cx="3946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JP </a:t>
            </a:r>
            <a:r>
              <a:rPr lang="en-US" sz="1400" dirty="0" err="1" smtClean="0"/>
              <a:t>Langlois</a:t>
            </a:r>
            <a:r>
              <a:rPr lang="en-US" sz="1400" dirty="0" smtClean="0"/>
              <a:t>, S Thach. </a:t>
            </a:r>
            <a:r>
              <a:rPr lang="en-US" sz="1400" i="1" dirty="0" smtClean="0"/>
              <a:t>Fam Med</a:t>
            </a:r>
            <a:r>
              <a:rPr lang="en-US" sz="1400" dirty="0" smtClean="0"/>
              <a:t>. 2000;32(4):232-4.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3286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Secondary prevention (early detection and intervention is essential)</a:t>
            </a:r>
          </a:p>
          <a:p>
            <a:pPr lvl="1"/>
            <a:r>
              <a:rPr lang="en-US" dirty="0" smtClean="0"/>
              <a:t>Pay attention to your intuition</a:t>
            </a:r>
          </a:p>
          <a:p>
            <a:pPr lvl="2"/>
            <a:r>
              <a:rPr lang="en-US" dirty="0" smtClean="0"/>
              <a:t>Do not dismiss, downplay, or attribute as a “a bad day”</a:t>
            </a:r>
          </a:p>
          <a:p>
            <a:pPr lvl="1"/>
            <a:r>
              <a:rPr lang="en-US" dirty="0" smtClean="0"/>
              <a:t>Do not wait to discuss with student</a:t>
            </a:r>
          </a:p>
          <a:p>
            <a:pPr lvl="1"/>
            <a:r>
              <a:rPr lang="en-US" dirty="0" smtClean="0"/>
              <a:t>Give specific feedback early and monitor closely</a:t>
            </a:r>
          </a:p>
          <a:p>
            <a:pPr lvl="1"/>
            <a:r>
              <a:rPr lang="en-US" dirty="0" smtClean="0"/>
              <a:t>Student and preceptor should be documenting activities on a daily basis</a:t>
            </a:r>
          </a:p>
          <a:p>
            <a:r>
              <a:rPr lang="en-US" dirty="0" smtClean="0"/>
              <a:t>Tertiary prevention</a:t>
            </a:r>
          </a:p>
          <a:p>
            <a:pPr lvl="1"/>
            <a:r>
              <a:rPr lang="en-US" dirty="0" smtClean="0"/>
              <a:t>Communicate quickly and often with FSOP experiential department</a:t>
            </a:r>
          </a:p>
          <a:p>
            <a:pPr lvl="1"/>
            <a:r>
              <a:rPr lang="en-US" dirty="0" smtClean="0"/>
              <a:t>Student and preceptor documentation should help with accurate evaluation of student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98082" y="6504085"/>
            <a:ext cx="3946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JP </a:t>
            </a:r>
            <a:r>
              <a:rPr lang="en-US" sz="1400" dirty="0" err="1" smtClean="0"/>
              <a:t>Langlois</a:t>
            </a:r>
            <a:r>
              <a:rPr lang="en-US" sz="1400" dirty="0" smtClean="0"/>
              <a:t>, S Thach. </a:t>
            </a:r>
            <a:r>
              <a:rPr lang="en-US" sz="1400" i="1" dirty="0" smtClean="0"/>
              <a:t>Fam Med</a:t>
            </a:r>
            <a:r>
              <a:rPr lang="en-US" sz="1400" dirty="0" smtClean="0"/>
              <a:t>. 2000;32(4):232-4.</a:t>
            </a:r>
            <a:endParaRPr lang="en-US" sz="1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0600" y="4116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Under-Achiever: Prevent the Difficult Learning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8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Rebecca Brady and Chelsea Sanchez have no conflict of interest or financial disclosures to make in relation to this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21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Under-Achiever: Manage the Difficult Learning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using “SOAP” format</a:t>
            </a:r>
          </a:p>
          <a:p>
            <a:r>
              <a:rPr lang="en-US" dirty="0" smtClean="0"/>
              <a:t>Subjective</a:t>
            </a:r>
          </a:p>
          <a:p>
            <a:pPr lvl="1"/>
            <a:r>
              <a:rPr lang="en-US" dirty="0" smtClean="0"/>
              <a:t>Chief-complaint and HPI</a:t>
            </a:r>
          </a:p>
          <a:p>
            <a:pPr lvl="2"/>
            <a:r>
              <a:rPr lang="en-US" dirty="0" smtClean="0"/>
              <a:t>Clearly state what you have noticed</a:t>
            </a:r>
          </a:p>
          <a:p>
            <a:pPr lvl="2"/>
            <a:r>
              <a:rPr lang="en-US" dirty="0" smtClean="0"/>
              <a:t>Ask what other staff have noticed</a:t>
            </a:r>
          </a:p>
          <a:p>
            <a:pPr lvl="2"/>
            <a:r>
              <a:rPr lang="en-US" dirty="0" smtClean="0"/>
              <a:t>Establish pattern of behavior</a:t>
            </a:r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Document evidence!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22822" y="6413698"/>
            <a:ext cx="3946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JP </a:t>
            </a:r>
            <a:r>
              <a:rPr lang="en-US" sz="1400" dirty="0" err="1" smtClean="0"/>
              <a:t>Langlois</a:t>
            </a:r>
            <a:r>
              <a:rPr lang="en-US" sz="1400" dirty="0" smtClean="0"/>
              <a:t>, S Thach. </a:t>
            </a:r>
            <a:r>
              <a:rPr lang="en-US" sz="1400" i="1" dirty="0" smtClean="0"/>
              <a:t>Fam Med</a:t>
            </a:r>
            <a:r>
              <a:rPr lang="en-US" sz="1400" dirty="0" smtClean="0"/>
              <a:t>. 2000;32(5):307-309.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70060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Under-Achiever: Manage the Difficult Learning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Cognitive</a:t>
            </a:r>
          </a:p>
          <a:p>
            <a:pPr lvl="2"/>
            <a:r>
              <a:rPr lang="en-US" dirty="0" smtClean="0"/>
              <a:t>Limited knowledge base</a:t>
            </a:r>
          </a:p>
          <a:p>
            <a:pPr lvl="2"/>
            <a:r>
              <a:rPr lang="en-US" dirty="0" smtClean="0"/>
              <a:t>Learning disabilities</a:t>
            </a:r>
          </a:p>
          <a:p>
            <a:pPr lvl="2"/>
            <a:r>
              <a:rPr lang="en-US" dirty="0" smtClean="0"/>
              <a:t>Lack of effort</a:t>
            </a:r>
          </a:p>
          <a:p>
            <a:pPr lvl="1"/>
            <a:r>
              <a:rPr lang="en-US" dirty="0" smtClean="0"/>
              <a:t>Affective</a:t>
            </a:r>
          </a:p>
          <a:p>
            <a:pPr lvl="2"/>
            <a:r>
              <a:rPr lang="en-US" dirty="0" smtClean="0"/>
              <a:t>Learner anxiety or stress</a:t>
            </a:r>
          </a:p>
          <a:p>
            <a:pPr lvl="2"/>
            <a:r>
              <a:rPr lang="en-US" dirty="0" smtClean="0"/>
              <a:t>Fear or anger</a:t>
            </a:r>
          </a:p>
          <a:p>
            <a:pPr lvl="1"/>
            <a:r>
              <a:rPr lang="en-US" dirty="0" smtClean="0"/>
              <a:t>Medical</a:t>
            </a:r>
          </a:p>
          <a:p>
            <a:pPr lvl="2"/>
            <a:r>
              <a:rPr lang="en-US" dirty="0" smtClean="0"/>
              <a:t>Comorbidity that affects performance</a:t>
            </a:r>
            <a:r>
              <a:rPr lang="en-US" dirty="0"/>
              <a:t> </a:t>
            </a:r>
            <a:r>
              <a:rPr lang="en-US" dirty="0" smtClean="0"/>
              <a:t>(anxiety, depression, acute or mental illness, substance abuse)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lvl="1"/>
            <a:r>
              <a:rPr lang="en-US" dirty="0" err="1" smtClean="0"/>
              <a:t>Valuative</a:t>
            </a:r>
            <a:endParaRPr lang="en-US" dirty="0" smtClean="0"/>
          </a:p>
          <a:p>
            <a:pPr lvl="2"/>
            <a:r>
              <a:rPr lang="en-US" dirty="0" smtClean="0"/>
              <a:t>Expects certain level of work</a:t>
            </a:r>
          </a:p>
          <a:p>
            <a:pPr lvl="2"/>
            <a:r>
              <a:rPr lang="en-US" dirty="0" smtClean="0"/>
              <a:t>Expects certain grade</a:t>
            </a:r>
          </a:p>
          <a:p>
            <a:pPr lvl="2"/>
            <a:r>
              <a:rPr lang="en-US" dirty="0" smtClean="0"/>
              <a:t>Does not value rotation</a:t>
            </a:r>
          </a:p>
          <a:p>
            <a:pPr lvl="2"/>
            <a:r>
              <a:rPr lang="en-US" dirty="0" smtClean="0"/>
              <a:t>Does not want to be at your site</a:t>
            </a:r>
          </a:p>
          <a:p>
            <a:pPr lvl="2"/>
            <a:r>
              <a:rPr lang="en-US" dirty="0" smtClean="0"/>
              <a:t>Does not value your teaching</a:t>
            </a:r>
          </a:p>
          <a:p>
            <a:pPr lvl="2"/>
            <a:r>
              <a:rPr lang="en-US" dirty="0" smtClean="0"/>
              <a:t>Principles conflict with you or patient</a:t>
            </a:r>
          </a:p>
          <a:p>
            <a:pPr lvl="1"/>
            <a:r>
              <a:rPr lang="en-US" dirty="0" smtClean="0"/>
              <a:t>Environmental</a:t>
            </a:r>
          </a:p>
          <a:p>
            <a:pPr lvl="2"/>
            <a:r>
              <a:rPr lang="en-US" dirty="0" smtClean="0"/>
              <a:t>Inexperienced with your area of pharmacy</a:t>
            </a:r>
          </a:p>
          <a:p>
            <a:pPr lvl="2"/>
            <a:r>
              <a:rPr lang="en-US" dirty="0" smtClean="0"/>
              <a:t>Not time sensitive</a:t>
            </a:r>
          </a:p>
          <a:p>
            <a:pPr lvl="2"/>
            <a:r>
              <a:rPr lang="en-US" dirty="0" smtClean="0"/>
              <a:t>Not patient-satisfaction oriented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22822" y="6413698"/>
            <a:ext cx="3946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JP </a:t>
            </a:r>
            <a:r>
              <a:rPr lang="en-US" sz="1400" dirty="0" err="1" smtClean="0"/>
              <a:t>Langlois</a:t>
            </a:r>
            <a:r>
              <a:rPr lang="en-US" sz="1400" dirty="0" smtClean="0"/>
              <a:t>, S Thach. </a:t>
            </a:r>
            <a:r>
              <a:rPr lang="en-US" sz="1400" i="1" dirty="0" smtClean="0"/>
              <a:t>Fam Med</a:t>
            </a:r>
            <a:r>
              <a:rPr lang="en-US" sz="1400" dirty="0" smtClean="0"/>
              <a:t>. 2000;32(5):307-309.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30331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Under-Achiever: Manage the Difficult Learning Situation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Discuss with student your assessment</a:t>
            </a:r>
          </a:p>
          <a:p>
            <a:pPr lvl="1"/>
            <a:r>
              <a:rPr lang="en-US" dirty="0" smtClean="0"/>
              <a:t>Gather information as to why the problem is occurring</a:t>
            </a:r>
          </a:p>
          <a:p>
            <a:pPr lvl="1"/>
            <a:r>
              <a:rPr lang="en-US" dirty="0" smtClean="0"/>
              <a:t>Identify strategies to improve student performance</a:t>
            </a:r>
          </a:p>
          <a:p>
            <a:pPr lvl="1"/>
            <a:r>
              <a:rPr lang="en-US" dirty="0" smtClean="0"/>
              <a:t>Identify monitoring plan for follow-up</a:t>
            </a:r>
          </a:p>
          <a:p>
            <a:pPr lvl="1"/>
            <a:r>
              <a:rPr lang="en-US" dirty="0" smtClean="0"/>
              <a:t>Document student performance after intervention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22822" y="6413698"/>
            <a:ext cx="3946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JP </a:t>
            </a:r>
            <a:r>
              <a:rPr lang="en-US" sz="1400" dirty="0" err="1" smtClean="0"/>
              <a:t>Langlois</a:t>
            </a:r>
            <a:r>
              <a:rPr lang="en-US" sz="1400" dirty="0" smtClean="0"/>
              <a:t>, S Thach. </a:t>
            </a:r>
            <a:r>
              <a:rPr lang="en-US" sz="1400" i="1" dirty="0" smtClean="0"/>
              <a:t>Fam Med</a:t>
            </a:r>
            <a:r>
              <a:rPr lang="en-US" sz="1400" dirty="0" smtClean="0"/>
              <a:t>. 2000;32(5):307-309.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9845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Effective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Ongoing process</a:t>
            </a:r>
          </a:p>
          <a:p>
            <a:r>
              <a:rPr lang="en-US" dirty="0" smtClean="0"/>
              <a:t>Nonjudgmental information to help student build on foundation of skills and behaviors</a:t>
            </a:r>
          </a:p>
          <a:p>
            <a:r>
              <a:rPr lang="en-US" dirty="0" smtClean="0"/>
              <a:t>Should be frequent, face-to-face, and brief (“small doses”)</a:t>
            </a:r>
          </a:p>
          <a:p>
            <a:r>
              <a:rPr lang="en-US" dirty="0" smtClean="0"/>
              <a:t>Environment: neutral, private setting</a:t>
            </a:r>
          </a:p>
          <a:p>
            <a:r>
              <a:rPr lang="en-US" dirty="0" smtClean="0"/>
              <a:t>Timing: as soon as possible after the interaction</a:t>
            </a:r>
          </a:p>
          <a:p>
            <a:pPr lvl="1"/>
            <a:r>
              <a:rPr lang="en-US" dirty="0" smtClean="0"/>
              <a:t>Interaction can be brief and specific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00927" y="6413698"/>
            <a:ext cx="5390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 Wilkinson, R </a:t>
            </a:r>
            <a:r>
              <a:rPr lang="en-US" sz="1400" dirty="0" err="1" smtClean="0"/>
              <a:t>Couldry</a:t>
            </a:r>
            <a:r>
              <a:rPr lang="en-US" sz="1400" dirty="0" smtClean="0"/>
              <a:t>, H Phillips et al. </a:t>
            </a:r>
            <a:r>
              <a:rPr lang="en-US" sz="1400" i="1" dirty="0" err="1" smtClean="0"/>
              <a:t>Hosp</a:t>
            </a:r>
            <a:r>
              <a:rPr lang="en-US" sz="1400" i="1" dirty="0" smtClean="0"/>
              <a:t> Pharm</a:t>
            </a:r>
            <a:r>
              <a:rPr lang="en-US" sz="1400" dirty="0" smtClean="0"/>
              <a:t>. 2013;48(1):26-32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6804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Feedback: Elaborative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Encourages student to engage and reflect upon their performance</a:t>
            </a:r>
          </a:p>
          <a:p>
            <a:r>
              <a:rPr lang="en-US" dirty="0" smtClean="0"/>
              <a:t>Requires dialogue between preceptor and student and focuses on self-assessment and reflection</a:t>
            </a:r>
          </a:p>
          <a:p>
            <a:r>
              <a:rPr lang="en-US" dirty="0" smtClean="0"/>
              <a:t>Creates atmosphere of trust</a:t>
            </a:r>
          </a:p>
          <a:p>
            <a:r>
              <a:rPr lang="en-US" dirty="0" smtClean="0"/>
              <a:t>Be specific when addressing both positive and negative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701312"/>
              </p:ext>
            </p:extLst>
          </p:nvPr>
        </p:nvGraphicFramePr>
        <p:xfrm>
          <a:off x="2195629" y="4219951"/>
          <a:ext cx="8128000" cy="18542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355833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Elaborative</a:t>
                      </a:r>
                      <a:r>
                        <a:rPr lang="en-US" baseline="0" dirty="0" smtClean="0"/>
                        <a:t> Approach Feedback Questions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83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you think the interaction went as a whole?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7065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do you think went well? What are your areas for improvement?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4222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do you think I did well?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6486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could I have done differently to improve or enhance your learning experience?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301738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01467" y="6503391"/>
            <a:ext cx="5390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 Wilkinson, R </a:t>
            </a:r>
            <a:r>
              <a:rPr lang="en-US" sz="1400" dirty="0" err="1" smtClean="0"/>
              <a:t>Couldry</a:t>
            </a:r>
            <a:r>
              <a:rPr lang="en-US" sz="1400" dirty="0" smtClean="0"/>
              <a:t>, H Phillips et al. </a:t>
            </a:r>
            <a:r>
              <a:rPr lang="en-US" sz="1400" i="1" dirty="0" err="1" smtClean="0"/>
              <a:t>Hosp</a:t>
            </a:r>
            <a:r>
              <a:rPr lang="en-US" sz="1400" i="1" dirty="0" smtClean="0"/>
              <a:t> Pharm</a:t>
            </a:r>
            <a:r>
              <a:rPr lang="en-US" sz="1400" dirty="0" smtClean="0"/>
              <a:t>. 2013;48(1):26-32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5088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Effective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Interpersonal factors between student and preceptor</a:t>
            </a:r>
          </a:p>
          <a:p>
            <a:r>
              <a:rPr lang="en-US" dirty="0" smtClean="0"/>
              <a:t>Have to provide negative feedback </a:t>
            </a:r>
          </a:p>
          <a:p>
            <a:pPr lvl="1"/>
            <a:r>
              <a:rPr lang="en-US" dirty="0" smtClean="0"/>
              <a:t>Use “feedback sandwich”</a:t>
            </a:r>
          </a:p>
          <a:p>
            <a:pPr lvl="2"/>
            <a:r>
              <a:rPr lang="en-US" dirty="0" smtClean="0"/>
              <a:t>Positive comment, negative comment, positive comment</a:t>
            </a:r>
          </a:p>
          <a:p>
            <a:pPr lvl="1"/>
            <a:r>
              <a:rPr lang="en-US" dirty="0" smtClean="0"/>
              <a:t>Provide suggestion on how to improve instead of just stating what was wrong</a:t>
            </a:r>
          </a:p>
          <a:p>
            <a:pPr lvl="1"/>
            <a:r>
              <a:rPr lang="en-US" dirty="0" smtClean="0"/>
              <a:t>Similar to conflict resolution skills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29315" y="6277302"/>
            <a:ext cx="8446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 Wilkinson, R </a:t>
            </a:r>
            <a:r>
              <a:rPr lang="en-US" sz="1400" dirty="0" err="1" smtClean="0"/>
              <a:t>Couldry</a:t>
            </a:r>
            <a:r>
              <a:rPr lang="en-US" sz="1400" dirty="0" smtClean="0"/>
              <a:t>, H Phillips et al. </a:t>
            </a:r>
            <a:r>
              <a:rPr lang="en-US" sz="1400" i="1" dirty="0" err="1" smtClean="0"/>
              <a:t>Hosp</a:t>
            </a:r>
            <a:r>
              <a:rPr lang="en-US" sz="1400" i="1" dirty="0" smtClean="0"/>
              <a:t> Pharm</a:t>
            </a:r>
            <a:r>
              <a:rPr lang="en-US" sz="1400" dirty="0" smtClean="0"/>
              <a:t>. 2013;48(1):26-32</a:t>
            </a:r>
          </a:p>
          <a:p>
            <a:r>
              <a:rPr lang="en-US" sz="1400" dirty="0" smtClean="0"/>
              <a:t>A </a:t>
            </a:r>
            <a:r>
              <a:rPr lang="en-US" sz="1400" dirty="0" err="1" smtClean="0"/>
              <a:t>Dohrenwend</a:t>
            </a:r>
            <a:r>
              <a:rPr lang="en-US" sz="1400" dirty="0" smtClean="0"/>
              <a:t>. </a:t>
            </a:r>
            <a:r>
              <a:rPr lang="en-US" sz="1400" i="1" dirty="0" smtClean="0"/>
              <a:t>Fam </a:t>
            </a:r>
            <a:r>
              <a:rPr lang="en-US" sz="1400" i="1" dirty="0" err="1" smtClean="0"/>
              <a:t>Pract</a:t>
            </a:r>
            <a:r>
              <a:rPr lang="en-US" sz="1400" i="1" dirty="0" smtClean="0"/>
              <a:t> Management</a:t>
            </a:r>
            <a:r>
              <a:rPr lang="en-US" sz="1400" dirty="0" smtClean="0"/>
              <a:t>. Nov/Dec 2002. Available at: www.aafp.org/fpm. Accessed on: 10/10/16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898862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Listen</a:t>
            </a:r>
          </a:p>
          <a:p>
            <a:r>
              <a:rPr lang="en-US" dirty="0" smtClean="0"/>
              <a:t>Give clear feedback</a:t>
            </a:r>
          </a:p>
          <a:p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Write down the key points and details</a:t>
            </a:r>
          </a:p>
          <a:p>
            <a:r>
              <a:rPr lang="en-US" dirty="0" smtClean="0"/>
              <a:t>Be consistent</a:t>
            </a:r>
          </a:p>
          <a:p>
            <a:r>
              <a:rPr lang="en-US" dirty="0" smtClean="0"/>
              <a:t>Set consequences</a:t>
            </a:r>
          </a:p>
          <a:p>
            <a:r>
              <a:rPr lang="en-US" dirty="0" smtClean="0"/>
              <a:t>Adhere to FSOP’s process</a:t>
            </a:r>
          </a:p>
          <a:p>
            <a:r>
              <a:rPr lang="en-US" dirty="0" smtClean="0"/>
              <a:t>Manage your self-talk</a:t>
            </a:r>
          </a:p>
          <a:p>
            <a:r>
              <a:rPr lang="en-US" dirty="0" smtClean="0"/>
              <a:t>Be courageous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16478" y="6500330"/>
            <a:ext cx="8280935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 Anderson. Ways to deal with difficult employees. Available at: http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www.forbes.com; Accessed on 10/10/16.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3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Cases (5 – 10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each case in your group</a:t>
            </a:r>
          </a:p>
          <a:p>
            <a:r>
              <a:rPr lang="en-US" dirty="0" smtClean="0"/>
              <a:t>Answer the questions</a:t>
            </a:r>
          </a:p>
          <a:p>
            <a:r>
              <a:rPr lang="en-US" dirty="0" smtClean="0"/>
              <a:t>Add your own experiences and thoughts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94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Over-Achiever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definition of an ‘over-achiever?’</a:t>
            </a:r>
          </a:p>
          <a:p>
            <a:r>
              <a:rPr lang="en-US" dirty="0" smtClean="0"/>
              <a:t>Student goals important</a:t>
            </a:r>
          </a:p>
          <a:p>
            <a:r>
              <a:rPr lang="en-US" dirty="0" smtClean="0"/>
              <a:t>Think “outside the box” for extra projects that will enhance student experience</a:t>
            </a:r>
          </a:p>
          <a:p>
            <a:pPr lvl="1"/>
            <a:r>
              <a:rPr lang="en-US" dirty="0" smtClean="0"/>
              <a:t>Clinical rotation</a:t>
            </a:r>
          </a:p>
          <a:p>
            <a:pPr lvl="2"/>
            <a:r>
              <a:rPr lang="en-US" dirty="0" smtClean="0"/>
              <a:t>present topic to the team, nurse education, participate in DUE, submit patient case as abstract to a meeting</a:t>
            </a:r>
          </a:p>
          <a:p>
            <a:pPr lvl="1"/>
            <a:r>
              <a:rPr lang="en-US" dirty="0" smtClean="0"/>
              <a:t>Community practice</a:t>
            </a:r>
          </a:p>
          <a:p>
            <a:pPr lvl="2"/>
            <a:r>
              <a:rPr lang="en-US" dirty="0" smtClean="0"/>
              <a:t>OTC counseling, HTN monitoring, topic presentation to staff, participate in community education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6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improve efficiency as a preceptor</a:t>
            </a:r>
          </a:p>
          <a:p>
            <a:pPr lvl="1"/>
            <a:r>
              <a:rPr lang="en-US" dirty="0" smtClean="0"/>
              <a:t>Organizing your rotation at the beginning of the academic year</a:t>
            </a:r>
          </a:p>
          <a:p>
            <a:pPr lvl="1"/>
            <a:r>
              <a:rPr lang="en-US" dirty="0" smtClean="0"/>
              <a:t>Student involvement in documenting competency achievement </a:t>
            </a:r>
          </a:p>
          <a:p>
            <a:r>
              <a:rPr lang="en-US" dirty="0" smtClean="0"/>
              <a:t>Improving student performance</a:t>
            </a:r>
          </a:p>
          <a:p>
            <a:pPr lvl="1"/>
            <a:r>
              <a:rPr lang="en-US" dirty="0" smtClean="0"/>
              <a:t>Immediate discussion with the student</a:t>
            </a:r>
          </a:p>
          <a:p>
            <a:pPr lvl="1"/>
            <a:r>
              <a:rPr lang="en-US" dirty="0" smtClean="0"/>
              <a:t>Practice listening and communication skills</a:t>
            </a:r>
          </a:p>
          <a:p>
            <a:pPr lvl="1"/>
            <a:r>
              <a:rPr lang="en-US" dirty="0" smtClean="0"/>
              <a:t>Develop plan for improvement with monitoring</a:t>
            </a:r>
          </a:p>
          <a:p>
            <a:r>
              <a:rPr lang="en-US" dirty="0" smtClean="0"/>
              <a:t>Enhancing the rotation for high-performing students</a:t>
            </a:r>
          </a:p>
          <a:p>
            <a:pPr lvl="1"/>
            <a:r>
              <a:rPr lang="en-US" dirty="0" smtClean="0"/>
              <a:t>Identify the student’s goals</a:t>
            </a:r>
          </a:p>
          <a:p>
            <a:pPr lvl="1"/>
            <a:r>
              <a:rPr lang="en-US" dirty="0" smtClean="0"/>
              <a:t>Have list of ‘high-performing’ activities ready to go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0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Integrate </a:t>
            </a:r>
            <a:r>
              <a:rPr lang="en-US" dirty="0" err="1"/>
              <a:t>RxPreceptor</a:t>
            </a:r>
            <a:r>
              <a:rPr lang="en-US" dirty="0"/>
              <a:t> into the student experience to improve efficiency with preceptor responsibilities.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Identify </a:t>
            </a:r>
            <a:r>
              <a:rPr lang="en-US" dirty="0"/>
              <a:t>strategies to improve student performance during the pharmacy practice experience.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Identify </a:t>
            </a:r>
            <a:r>
              <a:rPr lang="en-US" dirty="0"/>
              <a:t>strategies to enhance the pharmacy practice experience for high-performing students.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39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for Pharmacists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1739000"/>
            <a:ext cx="1152143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LM Cuellar, DB Ginsburg. Preceptor’s Handbook for Pharmacists. 3</a:t>
            </a:r>
            <a:r>
              <a:rPr lang="en-US" baseline="30000" dirty="0" smtClean="0"/>
              <a:t>rd</a:t>
            </a:r>
            <a:r>
              <a:rPr lang="en-US" dirty="0" smtClean="0"/>
              <a:t> ed. American Society of Health-System Pharmacists, Inc. 2016.</a:t>
            </a:r>
          </a:p>
          <a:p>
            <a:r>
              <a:rPr lang="en-US" dirty="0" smtClean="0"/>
              <a:t>MM </a:t>
            </a:r>
            <a:r>
              <a:rPr lang="en-US" dirty="0" err="1" smtClean="0"/>
              <a:t>Soric</a:t>
            </a:r>
            <a:r>
              <a:rPr lang="en-US" dirty="0" smtClean="0"/>
              <a:t>. Maximize Your Rotations: ASHP’s Student Guide to IPPEs, APPEs, and Beyond</a:t>
            </a:r>
            <a:r>
              <a:rPr lang="en-US" dirty="0"/>
              <a:t>. American Society of Health-System Pharmacists, Inc. </a:t>
            </a:r>
            <a:r>
              <a:rPr lang="en-US" dirty="0" smtClean="0"/>
              <a:t>2013.</a:t>
            </a:r>
          </a:p>
          <a:p>
            <a:r>
              <a:rPr lang="en-US" dirty="0" smtClean="0"/>
              <a:t>ASHP’s – Preceptor Skills. </a:t>
            </a:r>
          </a:p>
          <a:p>
            <a:pPr lvl="1"/>
            <a:r>
              <a:rPr lang="en-US" dirty="0" smtClean="0"/>
              <a:t>Available </a:t>
            </a:r>
            <a:r>
              <a:rPr lang="en-US" dirty="0"/>
              <a:t>at: http://</a:t>
            </a:r>
            <a:r>
              <a:rPr lang="en-US" dirty="0" smtClean="0"/>
              <a:t>www.ashp.org/preceptorskills</a:t>
            </a:r>
            <a:endParaRPr lang="en-US" dirty="0"/>
          </a:p>
          <a:p>
            <a:pPr lvl="1"/>
            <a:r>
              <a:rPr lang="en-US" dirty="0" smtClean="0"/>
              <a:t>Membership required to access most articles</a:t>
            </a:r>
          </a:p>
          <a:p>
            <a:r>
              <a:rPr lang="en-US" dirty="0" smtClean="0"/>
              <a:t>Pharmacist’s Letter – Preceptor Toolbox. </a:t>
            </a:r>
          </a:p>
          <a:p>
            <a:pPr lvl="1"/>
            <a:r>
              <a:rPr lang="en-US" dirty="0" smtClean="0"/>
              <a:t>Available at: pharmacistsletter.com</a:t>
            </a:r>
          </a:p>
          <a:p>
            <a:pPr lvl="1"/>
            <a:r>
              <a:rPr lang="en-US" dirty="0" smtClean="0"/>
              <a:t>Membership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9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Pharmacy Preceptor Demographics</a:t>
            </a:r>
            <a:endParaRPr lang="en-US" dirty="0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0894682"/>
              </p:ext>
            </p:extLst>
          </p:nvPr>
        </p:nvGraphicFramePr>
        <p:xfrm>
          <a:off x="1465117" y="1443241"/>
          <a:ext cx="9261765" cy="23469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81627">
                  <a:extLst>
                    <a:ext uri="{9D8B030D-6E8A-4147-A177-3AD203B41FA5}">
                      <a16:colId xmlns:a16="http://schemas.microsoft.com/office/drawing/2014/main" xmlns="" val="878961597"/>
                    </a:ext>
                  </a:extLst>
                </a:gridCol>
                <a:gridCol w="427582">
                  <a:extLst>
                    <a:ext uri="{9D8B030D-6E8A-4147-A177-3AD203B41FA5}">
                      <a16:colId xmlns:a16="http://schemas.microsoft.com/office/drawing/2014/main" xmlns="" val="1524621122"/>
                    </a:ext>
                  </a:extLst>
                </a:gridCol>
                <a:gridCol w="460067">
                  <a:extLst>
                    <a:ext uri="{9D8B030D-6E8A-4147-A177-3AD203B41FA5}">
                      <a16:colId xmlns:a16="http://schemas.microsoft.com/office/drawing/2014/main" xmlns="" val="2240255701"/>
                    </a:ext>
                  </a:extLst>
                </a:gridCol>
                <a:gridCol w="2618509">
                  <a:extLst>
                    <a:ext uri="{9D8B030D-6E8A-4147-A177-3AD203B41FA5}">
                      <a16:colId xmlns:a16="http://schemas.microsoft.com/office/drawing/2014/main" xmlns="" val="304985655"/>
                    </a:ext>
                  </a:extLst>
                </a:gridCol>
                <a:gridCol w="440575">
                  <a:extLst>
                    <a:ext uri="{9D8B030D-6E8A-4147-A177-3AD203B41FA5}">
                      <a16:colId xmlns:a16="http://schemas.microsoft.com/office/drawing/2014/main" xmlns="" val="3857133589"/>
                    </a:ext>
                  </a:extLst>
                </a:gridCol>
                <a:gridCol w="249382">
                  <a:extLst>
                    <a:ext uri="{9D8B030D-6E8A-4147-A177-3AD203B41FA5}">
                      <a16:colId xmlns:a16="http://schemas.microsoft.com/office/drawing/2014/main" xmlns="" val="1448722107"/>
                    </a:ext>
                  </a:extLst>
                </a:gridCol>
                <a:gridCol w="2576945">
                  <a:extLst>
                    <a:ext uri="{9D8B030D-6E8A-4147-A177-3AD203B41FA5}">
                      <a16:colId xmlns:a16="http://schemas.microsoft.com/office/drawing/2014/main" xmlns="" val="391161138"/>
                    </a:ext>
                  </a:extLst>
                </a:gridCol>
                <a:gridCol w="507078">
                  <a:extLst>
                    <a:ext uri="{9D8B030D-6E8A-4147-A177-3AD203B41FA5}">
                      <a16:colId xmlns:a16="http://schemas.microsoft.com/office/drawing/2014/main" xmlns="" val="636200039"/>
                    </a:ext>
                  </a:extLst>
                </a:gridCol>
              </a:tblGrid>
              <a:tr h="318679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AJPE National Survey (n = 1100)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8570110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Years of Practice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Years at Current Practice Site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Years </a:t>
                      </a:r>
                      <a:r>
                        <a:rPr lang="en-US" sz="1600" dirty="0" err="1" smtClean="0"/>
                        <a:t>Precepting</a:t>
                      </a:r>
                      <a:r>
                        <a:rPr lang="en-US" sz="1600" dirty="0" smtClean="0"/>
                        <a:t> Students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095032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– 5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– 5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– 5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3695996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 – 10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 – 10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 – 10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5593031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– 20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– 20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– 20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9916540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 – 30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 – 30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 – 30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0735010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7067081"/>
                  </a:ext>
                </a:extLst>
              </a:tr>
            </a:tbl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3554105"/>
              </p:ext>
            </p:extLst>
          </p:nvPr>
        </p:nvGraphicFramePr>
        <p:xfrm>
          <a:off x="1465116" y="4122710"/>
          <a:ext cx="9261765" cy="23469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81627">
                  <a:extLst>
                    <a:ext uri="{9D8B030D-6E8A-4147-A177-3AD203B41FA5}">
                      <a16:colId xmlns:a16="http://schemas.microsoft.com/office/drawing/2014/main" xmlns="" val="878961597"/>
                    </a:ext>
                  </a:extLst>
                </a:gridCol>
                <a:gridCol w="427582">
                  <a:extLst>
                    <a:ext uri="{9D8B030D-6E8A-4147-A177-3AD203B41FA5}">
                      <a16:colId xmlns:a16="http://schemas.microsoft.com/office/drawing/2014/main" xmlns="" val="1524621122"/>
                    </a:ext>
                  </a:extLst>
                </a:gridCol>
                <a:gridCol w="460067">
                  <a:extLst>
                    <a:ext uri="{9D8B030D-6E8A-4147-A177-3AD203B41FA5}">
                      <a16:colId xmlns:a16="http://schemas.microsoft.com/office/drawing/2014/main" xmlns="" val="2240255701"/>
                    </a:ext>
                  </a:extLst>
                </a:gridCol>
                <a:gridCol w="2618509">
                  <a:extLst>
                    <a:ext uri="{9D8B030D-6E8A-4147-A177-3AD203B41FA5}">
                      <a16:colId xmlns:a16="http://schemas.microsoft.com/office/drawing/2014/main" xmlns="" val="304985655"/>
                    </a:ext>
                  </a:extLst>
                </a:gridCol>
                <a:gridCol w="440575">
                  <a:extLst>
                    <a:ext uri="{9D8B030D-6E8A-4147-A177-3AD203B41FA5}">
                      <a16:colId xmlns:a16="http://schemas.microsoft.com/office/drawing/2014/main" xmlns="" val="3857133589"/>
                    </a:ext>
                  </a:extLst>
                </a:gridCol>
                <a:gridCol w="249382">
                  <a:extLst>
                    <a:ext uri="{9D8B030D-6E8A-4147-A177-3AD203B41FA5}">
                      <a16:colId xmlns:a16="http://schemas.microsoft.com/office/drawing/2014/main" xmlns="" val="1448722107"/>
                    </a:ext>
                  </a:extLst>
                </a:gridCol>
                <a:gridCol w="2576945">
                  <a:extLst>
                    <a:ext uri="{9D8B030D-6E8A-4147-A177-3AD203B41FA5}">
                      <a16:colId xmlns:a16="http://schemas.microsoft.com/office/drawing/2014/main" xmlns="" val="391161138"/>
                    </a:ext>
                  </a:extLst>
                </a:gridCol>
                <a:gridCol w="507078">
                  <a:extLst>
                    <a:ext uri="{9D8B030D-6E8A-4147-A177-3AD203B41FA5}">
                      <a16:colId xmlns:a16="http://schemas.microsoft.com/office/drawing/2014/main" xmlns="" val="636200039"/>
                    </a:ext>
                  </a:extLst>
                </a:gridCol>
              </a:tblGrid>
              <a:tr h="318679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FSOP</a:t>
                      </a:r>
                      <a:r>
                        <a:rPr lang="en-US" sz="1600" baseline="0" dirty="0" smtClean="0"/>
                        <a:t> Preceptor CE </a:t>
                      </a:r>
                      <a:r>
                        <a:rPr lang="en-US" sz="1600" dirty="0" smtClean="0"/>
                        <a:t>Survey (n =)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8570110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Years of Practice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Years at Current Practice Site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Years </a:t>
                      </a:r>
                      <a:r>
                        <a:rPr lang="en-US" sz="1600" dirty="0" err="1" smtClean="0"/>
                        <a:t>Precepting</a:t>
                      </a:r>
                      <a:r>
                        <a:rPr lang="en-US" sz="1600" dirty="0" smtClean="0"/>
                        <a:t> Students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095032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– 5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– 5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– 5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3695996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 – 10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 – 10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 – 10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5593031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– 20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– 20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– 20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9916540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 – 30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 – 30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 – 30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0735010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7067081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7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Preceptor Site Features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67417261"/>
              </p:ext>
            </p:extLst>
          </p:nvPr>
        </p:nvGraphicFramePr>
        <p:xfrm>
          <a:off x="1745891" y="1468257"/>
          <a:ext cx="3657599" cy="46939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35274">
                  <a:extLst>
                    <a:ext uri="{9D8B030D-6E8A-4147-A177-3AD203B41FA5}">
                      <a16:colId xmlns:a16="http://schemas.microsoft.com/office/drawing/2014/main" xmlns="" val="878961597"/>
                    </a:ext>
                  </a:extLst>
                </a:gridCol>
                <a:gridCol w="333065">
                  <a:extLst>
                    <a:ext uri="{9D8B030D-6E8A-4147-A177-3AD203B41FA5}">
                      <a16:colId xmlns:a16="http://schemas.microsoft.com/office/drawing/2014/main" xmlns="" val="2858686433"/>
                    </a:ext>
                  </a:extLst>
                </a:gridCol>
                <a:gridCol w="2082463">
                  <a:extLst>
                    <a:ext uri="{9D8B030D-6E8A-4147-A177-3AD203B41FA5}">
                      <a16:colId xmlns:a16="http://schemas.microsoft.com/office/drawing/2014/main" xmlns="" val="1743326219"/>
                    </a:ext>
                  </a:extLst>
                </a:gridCol>
                <a:gridCol w="806797">
                  <a:extLst>
                    <a:ext uri="{9D8B030D-6E8A-4147-A177-3AD203B41FA5}">
                      <a16:colId xmlns:a16="http://schemas.microsoft.com/office/drawing/2014/main" xmlns="" val="1524621122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AJPE National Survey (n = 1100)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85701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Practice</a:t>
                      </a:r>
                      <a:r>
                        <a:rPr lang="en-US" sz="1600" baseline="0" dirty="0" smtClean="0"/>
                        <a:t> Site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822203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Institution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09503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369599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Private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559303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Pharmacy Practice Setting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9916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Teaching Hospital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0735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Hospital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7067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Clinic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9230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Community Chain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2467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Community Independent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6258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Nursing Home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010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Industry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4140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Other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6262684"/>
                  </a:ext>
                </a:extLst>
              </a:tr>
            </a:tbl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0127172"/>
              </p:ext>
            </p:extLst>
          </p:nvPr>
        </p:nvGraphicFramePr>
        <p:xfrm>
          <a:off x="6781800" y="1468257"/>
          <a:ext cx="3657600" cy="470871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47592">
                  <a:extLst>
                    <a:ext uri="{9D8B030D-6E8A-4147-A177-3AD203B41FA5}">
                      <a16:colId xmlns:a16="http://schemas.microsoft.com/office/drawing/2014/main" xmlns="" val="878961597"/>
                    </a:ext>
                  </a:extLst>
                </a:gridCol>
                <a:gridCol w="2317282">
                  <a:extLst>
                    <a:ext uri="{9D8B030D-6E8A-4147-A177-3AD203B41FA5}">
                      <a16:colId xmlns:a16="http://schemas.microsoft.com/office/drawing/2014/main" xmlns="" val="99997422"/>
                    </a:ext>
                  </a:extLst>
                </a:gridCol>
                <a:gridCol w="992726">
                  <a:extLst>
                    <a:ext uri="{9D8B030D-6E8A-4147-A177-3AD203B41FA5}">
                      <a16:colId xmlns:a16="http://schemas.microsoft.com/office/drawing/2014/main" xmlns="" val="1524621122"/>
                    </a:ext>
                  </a:extLst>
                </a:gridCol>
              </a:tblGrid>
              <a:tr h="30884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FSOP Preceptor Pre-CE Survey (n = )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8570110"/>
                  </a:ext>
                </a:extLst>
              </a:tr>
              <a:tr h="308847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Practice</a:t>
                      </a:r>
                      <a:r>
                        <a:rPr lang="en-US" sz="1600" baseline="0" dirty="0" smtClean="0"/>
                        <a:t> Site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8222038"/>
                  </a:ext>
                </a:extLst>
              </a:tr>
              <a:tr h="33692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Institution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095032"/>
                  </a:ext>
                </a:extLst>
              </a:tr>
              <a:tr h="33692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3695996"/>
                  </a:ext>
                </a:extLst>
              </a:tr>
              <a:tr h="33692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Private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5593031"/>
                  </a:ext>
                </a:extLst>
              </a:tr>
              <a:tr h="308847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Pharmacy Practice Setting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9916540"/>
                  </a:ext>
                </a:extLst>
              </a:tr>
              <a:tr h="33692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Teaching Hospital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0735010"/>
                  </a:ext>
                </a:extLst>
              </a:tr>
              <a:tr h="336924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Hospital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7067081"/>
                  </a:ext>
                </a:extLst>
              </a:tr>
              <a:tr h="33692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Clinic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9230339"/>
                  </a:ext>
                </a:extLst>
              </a:tr>
              <a:tr h="336924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Community Chain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2467567"/>
                  </a:ext>
                </a:extLst>
              </a:tr>
              <a:tr h="336924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Community Independent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6258338"/>
                  </a:ext>
                </a:extLst>
              </a:tr>
              <a:tr h="336924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Nursing Home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0108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Industry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4140486"/>
                  </a:ext>
                </a:extLst>
              </a:tr>
              <a:tr h="30884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Other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6262684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Spent with APPE Students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9023528"/>
              </p:ext>
            </p:extLst>
          </p:nvPr>
        </p:nvGraphicFramePr>
        <p:xfrm>
          <a:off x="731520" y="2229773"/>
          <a:ext cx="4572000" cy="3639013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609473">
                  <a:extLst>
                    <a:ext uri="{9D8B030D-6E8A-4147-A177-3AD203B41FA5}">
                      <a16:colId xmlns:a16="http://schemas.microsoft.com/office/drawing/2014/main" xmlns="" val="878961597"/>
                    </a:ext>
                  </a:extLst>
                </a:gridCol>
                <a:gridCol w="962527">
                  <a:extLst>
                    <a:ext uri="{9D8B030D-6E8A-4147-A177-3AD203B41FA5}">
                      <a16:colId xmlns:a16="http://schemas.microsoft.com/office/drawing/2014/main" xmlns="" val="2906004270"/>
                    </a:ext>
                  </a:extLst>
                </a:gridCol>
              </a:tblGrid>
              <a:tr h="51985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AJPE National Survey 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8570110"/>
                  </a:ext>
                </a:extLst>
              </a:tr>
              <a:tr h="51985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Hours/Week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8091285"/>
                  </a:ext>
                </a:extLst>
              </a:tr>
              <a:tr h="51985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 – 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8222038"/>
                  </a:ext>
                </a:extLst>
              </a:tr>
              <a:tr h="51985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 – 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095032"/>
                  </a:ext>
                </a:extLst>
              </a:tr>
              <a:tr h="51985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 – 30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3695996"/>
                  </a:ext>
                </a:extLst>
              </a:tr>
              <a:tr h="51985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 – 40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5593031"/>
                  </a:ext>
                </a:extLst>
              </a:tr>
              <a:tr h="51985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 40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9916540"/>
                  </a:ext>
                </a:extLst>
              </a:tr>
            </a:tbl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8633900"/>
              </p:ext>
            </p:extLst>
          </p:nvPr>
        </p:nvGraphicFramePr>
        <p:xfrm>
          <a:off x="6267796" y="2229770"/>
          <a:ext cx="4663440" cy="365519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681663">
                  <a:extLst>
                    <a:ext uri="{9D8B030D-6E8A-4147-A177-3AD203B41FA5}">
                      <a16:colId xmlns:a16="http://schemas.microsoft.com/office/drawing/2014/main" xmlns="" val="878961597"/>
                    </a:ext>
                  </a:extLst>
                </a:gridCol>
                <a:gridCol w="981777">
                  <a:extLst>
                    <a:ext uri="{9D8B030D-6E8A-4147-A177-3AD203B41FA5}">
                      <a16:colId xmlns:a16="http://schemas.microsoft.com/office/drawing/2014/main" xmlns="" val="1524621122"/>
                    </a:ext>
                  </a:extLst>
                </a:gridCol>
              </a:tblGrid>
              <a:tr h="5149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FSOP Preceptor Pre-CE Survey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8570110"/>
                  </a:ext>
                </a:extLst>
              </a:tr>
              <a:tr h="5149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Hours/Week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8222038"/>
                  </a:ext>
                </a:extLst>
              </a:tr>
              <a:tr h="5149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 – 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095032"/>
                  </a:ext>
                </a:extLst>
              </a:tr>
              <a:tr h="5149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 – 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3695996"/>
                  </a:ext>
                </a:extLst>
              </a:tr>
              <a:tr h="5149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 – 30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5593031"/>
                  </a:ext>
                </a:extLst>
              </a:tr>
              <a:tr h="5321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 – 40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9916540"/>
                  </a:ext>
                </a:extLst>
              </a:tr>
              <a:tr h="5321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 40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073501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7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Spent with Students and Quality of APPE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1456187"/>
              </p:ext>
            </p:extLst>
          </p:nvPr>
        </p:nvGraphicFramePr>
        <p:xfrm>
          <a:off x="448887" y="1501430"/>
          <a:ext cx="11130742" cy="220319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638502">
                  <a:extLst>
                    <a:ext uri="{9D8B030D-6E8A-4147-A177-3AD203B41FA5}">
                      <a16:colId xmlns:a16="http://schemas.microsoft.com/office/drawing/2014/main" xmlns="" val="117574810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xmlns="" val="4161160264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xmlns="" val="4286972220"/>
                    </a:ext>
                  </a:extLst>
                </a:gridCol>
                <a:gridCol w="1620982">
                  <a:extLst>
                    <a:ext uri="{9D8B030D-6E8A-4147-A177-3AD203B41FA5}">
                      <a16:colId xmlns:a16="http://schemas.microsoft.com/office/drawing/2014/main" xmlns="" val="57357198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xmlns="" val="3792919996"/>
                    </a:ext>
                  </a:extLst>
                </a:gridCol>
                <a:gridCol w="1487978">
                  <a:extLst>
                    <a:ext uri="{9D8B030D-6E8A-4147-A177-3AD203B41FA5}">
                      <a16:colId xmlns:a16="http://schemas.microsoft.com/office/drawing/2014/main" xmlns="" val="857728830"/>
                    </a:ext>
                  </a:extLst>
                </a:gridCol>
              </a:tblGrid>
              <a:tr h="4588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AJPE National</a:t>
                      </a:r>
                      <a:r>
                        <a:rPr lang="en-US" sz="1600" baseline="0" dirty="0" smtClean="0"/>
                        <a:t> Preceptor Survey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Strongly Agree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(%)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Agree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(%)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Neither Agree/Disagree </a:t>
                      </a:r>
                      <a:r>
                        <a:rPr lang="en-US" sz="1400" baseline="0" dirty="0" smtClean="0"/>
                        <a:t>(%)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Disagree </a:t>
                      </a:r>
                      <a:r>
                        <a:rPr lang="en-US" sz="1400" baseline="0" dirty="0" smtClean="0"/>
                        <a:t>(%)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Strongly Disagree </a:t>
                      </a:r>
                      <a:r>
                        <a:rPr lang="en-US" sz="1400" baseline="0" dirty="0" smtClean="0"/>
                        <a:t>(%)</a:t>
                      </a:r>
                      <a:endParaRPr lang="en-US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2688948"/>
                  </a:ext>
                </a:extLst>
              </a:tr>
              <a:tr h="399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Adequate</a:t>
                      </a:r>
                      <a:r>
                        <a:rPr lang="en-US" sz="1600" baseline="0" dirty="0" smtClean="0"/>
                        <a:t> time w/ students to provide quality APPE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22616419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Spend less 1:1 time w/ students b/c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staff shortages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7255765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Spend less 1:1 time w/ students b/c practice activities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0010230"/>
                  </a:ext>
                </a:extLst>
              </a:tr>
              <a:tr h="4210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more time I spend, the better the quality APPE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 1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97277519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6418150"/>
              </p:ext>
            </p:extLst>
          </p:nvPr>
        </p:nvGraphicFramePr>
        <p:xfrm>
          <a:off x="448887" y="4155961"/>
          <a:ext cx="11130742" cy="220319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638502">
                  <a:extLst>
                    <a:ext uri="{9D8B030D-6E8A-4147-A177-3AD203B41FA5}">
                      <a16:colId xmlns:a16="http://schemas.microsoft.com/office/drawing/2014/main" xmlns="" val="117574810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xmlns="" val="4161160264"/>
                    </a:ext>
                  </a:extLst>
                </a:gridCol>
                <a:gridCol w="1030778">
                  <a:extLst>
                    <a:ext uri="{9D8B030D-6E8A-4147-A177-3AD203B41FA5}">
                      <a16:colId xmlns:a16="http://schemas.microsoft.com/office/drawing/2014/main" xmlns="" val="4286972220"/>
                    </a:ext>
                  </a:extLst>
                </a:gridCol>
                <a:gridCol w="1637608">
                  <a:extLst>
                    <a:ext uri="{9D8B030D-6E8A-4147-A177-3AD203B41FA5}">
                      <a16:colId xmlns:a16="http://schemas.microsoft.com/office/drawing/2014/main" xmlns="" val="57357198"/>
                    </a:ext>
                  </a:extLst>
                </a:gridCol>
                <a:gridCol w="1055716">
                  <a:extLst>
                    <a:ext uri="{9D8B030D-6E8A-4147-A177-3AD203B41FA5}">
                      <a16:colId xmlns:a16="http://schemas.microsoft.com/office/drawing/2014/main" xmlns="" val="3792919996"/>
                    </a:ext>
                  </a:extLst>
                </a:gridCol>
                <a:gridCol w="1487978">
                  <a:extLst>
                    <a:ext uri="{9D8B030D-6E8A-4147-A177-3AD203B41FA5}">
                      <a16:colId xmlns:a16="http://schemas.microsoft.com/office/drawing/2014/main" xmlns="" val="857728830"/>
                    </a:ext>
                  </a:extLst>
                </a:gridCol>
              </a:tblGrid>
              <a:tr h="4588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FSOP Preceptor</a:t>
                      </a:r>
                      <a:r>
                        <a:rPr lang="en-US" sz="1600" baseline="0" dirty="0" smtClean="0"/>
                        <a:t> CE Survey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Strongly Agree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(%)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Agree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(%)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Neither Agree/Disagree </a:t>
                      </a:r>
                      <a:r>
                        <a:rPr lang="en-US" sz="1400" baseline="0" dirty="0" smtClean="0"/>
                        <a:t>(%)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Disagree </a:t>
                      </a:r>
                      <a:r>
                        <a:rPr lang="en-US" sz="1400" baseline="0" dirty="0" smtClean="0"/>
                        <a:t>(%)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Strongly Disagree </a:t>
                      </a:r>
                      <a:r>
                        <a:rPr lang="en-US" sz="1400" baseline="0" dirty="0" smtClean="0"/>
                        <a:t>(%)</a:t>
                      </a:r>
                      <a:endParaRPr lang="en-US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2688948"/>
                  </a:ext>
                </a:extLst>
              </a:tr>
              <a:tr h="3994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Adequate</a:t>
                      </a:r>
                      <a:r>
                        <a:rPr lang="en-US" sz="1600" baseline="0" dirty="0" smtClean="0"/>
                        <a:t> time w/ students to provide quality APPE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22616419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Spend less 1:1 time w/ students b/c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staff shortages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7255765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Spend less 1:1 time w/ students b/c practice activities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10010230"/>
                  </a:ext>
                </a:extLst>
              </a:tr>
              <a:tr h="4210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more time I spend, the better the quality APPE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9727751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8887" y="2011679"/>
            <a:ext cx="7406640" cy="420624"/>
          </a:xfrm>
          <a:prstGeom prst="rect">
            <a:avLst/>
          </a:prstGeom>
          <a:solidFill>
            <a:srgbClr val="FF99FF">
              <a:alpha val="25098"/>
            </a:srgbClr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sz="2000" b="1" dirty="0" smtClean="0"/>
              <a:t> = 62%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9968" y="2849837"/>
            <a:ext cx="7406640" cy="420624"/>
          </a:xfrm>
          <a:prstGeom prst="rect">
            <a:avLst/>
          </a:prstGeom>
          <a:solidFill>
            <a:srgbClr val="FF99FF">
              <a:alpha val="25098"/>
            </a:srgbClr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sz="2000" b="1" dirty="0" smtClean="0"/>
              <a:t> = 56%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4423" y="3294254"/>
            <a:ext cx="7406640" cy="400110"/>
          </a:xfrm>
          <a:prstGeom prst="rect">
            <a:avLst/>
          </a:prstGeom>
          <a:solidFill>
            <a:srgbClr val="FF99FF">
              <a:alpha val="25098"/>
            </a:srgbClr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sz="2000" b="1" dirty="0" smtClean="0"/>
              <a:t> = 90%</a:t>
            </a:r>
            <a:endParaRPr lang="en-US" sz="2000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47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spent with students improves quality of experience</a:t>
            </a:r>
          </a:p>
          <a:p>
            <a:r>
              <a:rPr lang="en-US" dirty="0" smtClean="0"/>
              <a:t>Work responsibilities can limit the amount of time with students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Increase efficiency</a:t>
            </a:r>
          </a:p>
          <a:p>
            <a:pPr lvl="1"/>
            <a:r>
              <a:rPr lang="en-US" dirty="0" smtClean="0"/>
              <a:t>Maximize time with students</a:t>
            </a:r>
          </a:p>
          <a:p>
            <a:pPr lvl="1"/>
            <a:r>
              <a:rPr lang="en-US" dirty="0" smtClean="0"/>
              <a:t>Student play active role in recognizing their learning opportunities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8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an Efficient and Effective Preceptor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organized</a:t>
            </a:r>
          </a:p>
          <a:p>
            <a:r>
              <a:rPr lang="en-US" dirty="0" smtClean="0"/>
              <a:t>Communicate clearly and quickly</a:t>
            </a:r>
          </a:p>
          <a:p>
            <a:r>
              <a:rPr lang="en-US" dirty="0" smtClean="0"/>
              <a:t>Students should have active role in documenting their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B73A-1359-42A3-9758-396AACCFB5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0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6036</TotalTime>
  <Words>1931</Words>
  <Application>Microsoft Office PowerPoint</Application>
  <PresentationFormat>Widescreen</PresentationFormat>
  <Paragraphs>424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Office Theme</vt:lpstr>
      <vt:lpstr>Precepting Across A Spectrum of Student Abilities</vt:lpstr>
      <vt:lpstr>Disclosure</vt:lpstr>
      <vt:lpstr>Objectives</vt:lpstr>
      <vt:lpstr>Pharmacy Preceptor Demographics</vt:lpstr>
      <vt:lpstr>Preceptor Site Features</vt:lpstr>
      <vt:lpstr>Time Spent with APPE Students</vt:lpstr>
      <vt:lpstr>Time Spent with Students and Quality of APPE</vt:lpstr>
      <vt:lpstr>Take-Away</vt:lpstr>
      <vt:lpstr>Become an Efficient and Effective Preceptor</vt:lpstr>
      <vt:lpstr>Get Organized: Set-up RxPreceptor Profile</vt:lpstr>
      <vt:lpstr>Rotation Description:  Match Student Interest with Rotation</vt:lpstr>
      <vt:lpstr>Pre-APPE Documents</vt:lpstr>
      <vt:lpstr>Know What Experiences You Can Offer</vt:lpstr>
      <vt:lpstr>Group Work (5 – 10 mins)</vt:lpstr>
      <vt:lpstr>Discussion (10 mins)</vt:lpstr>
      <vt:lpstr>Day 1 Orientation</vt:lpstr>
      <vt:lpstr>The Importance of the Mid-Point</vt:lpstr>
      <vt:lpstr>The Under-Achiever: Prevent the Difficult Learning Situation</vt:lpstr>
      <vt:lpstr>PowerPoint Presentation</vt:lpstr>
      <vt:lpstr>The Under-Achiever: Manage the Difficult Learning Situation</vt:lpstr>
      <vt:lpstr>The Under-Achiever: Manage the Difficult Learning Situation</vt:lpstr>
      <vt:lpstr>The Under-Achiever: Manage the Difficult Learning Situation</vt:lpstr>
      <vt:lpstr>Provide Effective Feedback</vt:lpstr>
      <vt:lpstr>Feedback: Elaborative Approach</vt:lpstr>
      <vt:lpstr>Challenges for Effective Feedback</vt:lpstr>
      <vt:lpstr>Conflict Resolution</vt:lpstr>
      <vt:lpstr>Student Cases (5 – 10 mins)</vt:lpstr>
      <vt:lpstr>The Over-Achiever</vt:lpstr>
      <vt:lpstr>Conclusions</vt:lpstr>
      <vt:lpstr>References for Pharmacists</vt:lpstr>
    </vt:vector>
  </TitlesOfParts>
  <Company>University of the Incarnate Word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Precepting Across A Spectrum of Student Abilities</dc:title>
  <dc:creator>Brady, Dr. Rebecca L.</dc:creator>
  <cp:lastModifiedBy>Christina Seeger</cp:lastModifiedBy>
  <cp:revision>82</cp:revision>
  <dcterms:created xsi:type="dcterms:W3CDTF">2016-10-20T22:30:48Z</dcterms:created>
  <dcterms:modified xsi:type="dcterms:W3CDTF">2016-10-26T12:42:11Z</dcterms:modified>
</cp:coreProperties>
</file>