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8" r:id="rId3"/>
    <p:sldId id="260" r:id="rId4"/>
    <p:sldId id="261" r:id="rId5"/>
    <p:sldId id="275" r:id="rId6"/>
    <p:sldId id="273" r:id="rId7"/>
    <p:sldId id="263" r:id="rId8"/>
    <p:sldId id="262" r:id="rId9"/>
    <p:sldId id="280" r:id="rId10"/>
    <p:sldId id="276" r:id="rId11"/>
    <p:sldId id="277" r:id="rId12"/>
    <p:sldId id="272" r:id="rId13"/>
    <p:sldId id="271" r:id="rId14"/>
    <p:sldId id="270" r:id="rId15"/>
    <p:sldId id="264" r:id="rId16"/>
    <p:sldId id="265" r:id="rId17"/>
    <p:sldId id="266" r:id="rId18"/>
    <p:sldId id="267" r:id="rId19"/>
    <p:sldId id="281" r:id="rId20"/>
    <p:sldId id="282" r:id="rId21"/>
    <p:sldId id="268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412C6-8329-7143-B003-78216724F603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DAE31-B628-5B48-B80E-AA4EA2A3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51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63E58-A2EA-40A6-B2FF-F2AAF65AE7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27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https://www.gpo.gov/fdsys/pkg/CFR-2007-title42-vol3/pdf/CFR-2007-title42-vol3-sec423-153.pdf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63E58-A2EA-40A6-B2FF-F2AAF65AE7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21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63E58-A2EA-40A6-B2FF-F2AAF65AE70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45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63E58-A2EA-40A6-B2FF-F2AAF65AE70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07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8F24D-EB19-4AE0-B015-2BEA6D5224F2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Implementing MTM with Pharmacy Students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Chelsea </a:t>
            </a:r>
            <a:r>
              <a:rPr lang="en-US" dirty="0"/>
              <a:t>Sanchez, </a:t>
            </a:r>
            <a:r>
              <a:rPr lang="en-US" dirty="0" err="1"/>
              <a:t>PharmD</a:t>
            </a:r>
            <a:r>
              <a:rPr lang="en-US" dirty="0"/>
              <a:t>, BCPS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60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for the UIW MTM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students with APhA training to earn the MTM certificate </a:t>
            </a:r>
          </a:p>
          <a:p>
            <a:r>
              <a:rPr lang="en-US" dirty="0" smtClean="0"/>
              <a:t>Have the students knowledgeable and ready to perform MTM prior to APPE experience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9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MTM Basic Review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9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CMR vs TMR</a:t>
            </a:r>
          </a:p>
        </p:txBody>
      </p:sp>
    </p:spTree>
    <p:extLst>
      <p:ext uri="{BB962C8B-B14F-4D97-AF65-F5344CB8AC3E}">
        <p14:creationId xmlns:p14="http://schemas.microsoft.com/office/powerpoint/2010/main" val="423976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CMR vs TMR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Complete Medication Review</a:t>
            </a:r>
          </a:p>
          <a:p>
            <a:pPr lvl="1"/>
            <a:r>
              <a:rPr lang="en-US" i="0" dirty="0"/>
              <a:t>A systematic process of:</a:t>
            </a:r>
          </a:p>
          <a:p>
            <a:pPr lvl="2"/>
            <a:r>
              <a:rPr lang="en-US" i="0" dirty="0"/>
              <a:t>Assessing medication regimens to identify medication related problems </a:t>
            </a:r>
          </a:p>
          <a:p>
            <a:pPr lvl="2"/>
            <a:r>
              <a:rPr lang="en-US" i="0" dirty="0"/>
              <a:t>Developing a plan for medication related problems </a:t>
            </a:r>
          </a:p>
          <a:p>
            <a:r>
              <a:rPr lang="en-US" dirty="0"/>
              <a:t>Targeted Medication Review (aka TIP)</a:t>
            </a:r>
          </a:p>
          <a:p>
            <a:pPr lvl="1"/>
            <a:r>
              <a:rPr lang="en-US" i="0" dirty="0"/>
              <a:t>Patient specific potential drug problems identified by the drug plan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5409" y="6390409"/>
            <a:ext cx="34186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www.outcomesmtm.com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2325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Interactive person to person consultation between the patient and the provider </a:t>
            </a:r>
          </a:p>
          <a:p>
            <a:r>
              <a:rPr lang="en-US" dirty="0"/>
              <a:t>Designed to: </a:t>
            </a:r>
          </a:p>
          <a:p>
            <a:pPr lvl="1"/>
            <a:r>
              <a:rPr lang="en-US" i="0" dirty="0"/>
              <a:t>Improve patient knowledge of all medications </a:t>
            </a:r>
          </a:p>
          <a:p>
            <a:pPr lvl="1"/>
            <a:r>
              <a:rPr lang="en-US" i="0" dirty="0"/>
              <a:t>Identify and address problems and concerns </a:t>
            </a:r>
          </a:p>
          <a:p>
            <a:pPr lvl="1"/>
            <a:r>
              <a:rPr lang="en-US" i="0" dirty="0"/>
              <a:t>Empower patients </a:t>
            </a:r>
          </a:p>
          <a:p>
            <a:r>
              <a:rPr lang="en-US" i="0" dirty="0"/>
              <a:t>Patient should always receive a take away at the conclusion of the CMR </a:t>
            </a:r>
          </a:p>
          <a:p>
            <a:pPr lvl="1"/>
            <a:r>
              <a:rPr lang="en-US" i="0" dirty="0"/>
              <a:t>Personal medication list (PML) </a:t>
            </a:r>
          </a:p>
          <a:p>
            <a:pPr lvl="1"/>
            <a:r>
              <a:rPr lang="en-US" i="0" dirty="0"/>
              <a:t>Medication action plan (MAP)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5409" y="6390409"/>
            <a:ext cx="34186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www.outcomesmtm.com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4143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activities prior to CMR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Phone communication with the patient </a:t>
            </a:r>
          </a:p>
          <a:p>
            <a:r>
              <a:rPr lang="en-US" dirty="0" smtClean="0"/>
              <a:t>Review and document current medication list  </a:t>
            </a:r>
          </a:p>
          <a:p>
            <a:r>
              <a:rPr lang="en-US" dirty="0" smtClean="0"/>
              <a:t>Review and assess medication adherence</a:t>
            </a:r>
          </a:p>
          <a:p>
            <a:pPr lvl="1"/>
            <a:r>
              <a:rPr lang="en-US" dirty="0"/>
              <a:t>Prescription refill history? Pill box? Travel pill box?</a:t>
            </a:r>
            <a:endParaRPr lang="en-US" dirty="0" smtClean="0"/>
          </a:p>
          <a:p>
            <a:r>
              <a:rPr lang="en-US" dirty="0" smtClean="0"/>
              <a:t>Review active problem list and identify possible drug related problems :</a:t>
            </a:r>
          </a:p>
          <a:p>
            <a:pPr lvl="1"/>
            <a:r>
              <a:rPr lang="en-US" dirty="0"/>
              <a:t>High risk medications? Duplicative therapy? Drug interactions? Dose concerns? Adherence concerns?</a:t>
            </a:r>
          </a:p>
          <a:p>
            <a:pPr lvl="1"/>
            <a:r>
              <a:rPr lang="en-US" dirty="0"/>
              <a:t>Post MI beta blocker? </a:t>
            </a:r>
            <a:r>
              <a:rPr lang="en-US" dirty="0" err="1"/>
              <a:t>ACEi</a:t>
            </a:r>
            <a:r>
              <a:rPr lang="en-US" dirty="0"/>
              <a:t>/ARB in diabetic or HF patients? Statin in diabetic patients?</a:t>
            </a:r>
          </a:p>
          <a:p>
            <a:pPr lvl="1"/>
            <a:r>
              <a:rPr lang="en-US" dirty="0"/>
              <a:t>Proper use of rescue inhalers? Duration of antiplatelet therapy post stent? Proper use of </a:t>
            </a:r>
            <a:r>
              <a:rPr lang="en-US" dirty="0" smtClean="0"/>
              <a:t>nitroglycerin?</a:t>
            </a:r>
          </a:p>
          <a:p>
            <a:pPr lvl="1"/>
            <a:r>
              <a:rPr lang="en-US" dirty="0" smtClean="0"/>
              <a:t>Review </a:t>
            </a:r>
            <a:r>
              <a:rPr lang="en-US" dirty="0"/>
              <a:t>Hypoglycemia? Dizziness? Falls? Myalgia vs rhabdomyolysis? </a:t>
            </a:r>
          </a:p>
          <a:p>
            <a:r>
              <a:rPr lang="en-US" dirty="0" smtClean="0"/>
              <a:t>Identify possible immunization opportunities  </a:t>
            </a:r>
          </a:p>
        </p:txBody>
      </p:sp>
    </p:spTree>
    <p:extLst>
      <p:ext uri="{BB962C8B-B14F-4D97-AF65-F5344CB8AC3E}">
        <p14:creationId xmlns:p14="http://schemas.microsoft.com/office/powerpoint/2010/main" val="418984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activities during CMR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Perform the patient health and history review </a:t>
            </a:r>
          </a:p>
          <a:p>
            <a:r>
              <a:rPr lang="en-US" dirty="0" smtClean="0"/>
              <a:t>Perform the medication </a:t>
            </a:r>
            <a:r>
              <a:rPr lang="en-US" dirty="0"/>
              <a:t>r</a:t>
            </a:r>
            <a:r>
              <a:rPr lang="en-US" dirty="0" smtClean="0"/>
              <a:t>eview with the patient </a:t>
            </a:r>
          </a:p>
          <a:p>
            <a:pPr lvl="1"/>
            <a:r>
              <a:rPr lang="en-US" dirty="0"/>
              <a:t>Correct dosing, side effect </a:t>
            </a:r>
            <a:r>
              <a:rPr lang="en-US" dirty="0" smtClean="0"/>
              <a:t>profile</a:t>
            </a:r>
          </a:p>
          <a:p>
            <a:pPr lvl="1"/>
            <a:r>
              <a:rPr lang="en-US" dirty="0" smtClean="0"/>
              <a:t>Assess medication adherence and provide ideas to patient to improve adherence </a:t>
            </a:r>
          </a:p>
          <a:p>
            <a:r>
              <a:rPr lang="en-US" dirty="0" smtClean="0"/>
              <a:t>Review and update drug allergies </a:t>
            </a:r>
          </a:p>
          <a:p>
            <a:r>
              <a:rPr lang="en-US" dirty="0" smtClean="0"/>
              <a:t>Review and </a:t>
            </a:r>
            <a:r>
              <a:rPr lang="en-US" dirty="0"/>
              <a:t>i</a:t>
            </a:r>
            <a:r>
              <a:rPr lang="en-US" dirty="0" smtClean="0"/>
              <a:t>dentify any drug related problems</a:t>
            </a:r>
          </a:p>
          <a:p>
            <a:r>
              <a:rPr lang="en-US" dirty="0" smtClean="0"/>
              <a:t>Formulate a medication action plan  </a:t>
            </a:r>
          </a:p>
          <a:p>
            <a:r>
              <a:rPr lang="en-US" dirty="0" smtClean="0"/>
              <a:t>Review the medication action plan with the patient</a:t>
            </a:r>
          </a:p>
          <a:p>
            <a:r>
              <a:rPr lang="en-US" dirty="0" smtClean="0"/>
              <a:t>Provide the patient with an opportunity to address questions </a:t>
            </a:r>
          </a:p>
          <a:p>
            <a:r>
              <a:rPr lang="en-US" dirty="0" smtClean="0"/>
              <a:t>Discuss immunizations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78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activities after CMR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 a personal medication list for the patient</a:t>
            </a:r>
          </a:p>
          <a:p>
            <a:r>
              <a:rPr lang="en-US" dirty="0" smtClean="0"/>
              <a:t>Create a written medication action plan for the patient</a:t>
            </a:r>
          </a:p>
          <a:p>
            <a:pPr lvl="1"/>
            <a:r>
              <a:rPr lang="en-US" dirty="0" smtClean="0"/>
              <a:t>Patient level wording  </a:t>
            </a:r>
          </a:p>
          <a:p>
            <a:r>
              <a:rPr lang="en-US" dirty="0" smtClean="0"/>
              <a:t>Communicate with the physician about drug related problems</a:t>
            </a:r>
            <a:endParaRPr lang="en-US" dirty="0"/>
          </a:p>
          <a:p>
            <a:r>
              <a:rPr lang="en-US" dirty="0" smtClean="0"/>
              <a:t>Follow up with physician communication </a:t>
            </a:r>
            <a:endParaRPr lang="en-US" dirty="0"/>
          </a:p>
          <a:p>
            <a:r>
              <a:rPr lang="en-US" dirty="0" smtClean="0"/>
              <a:t>Create required documentation that is provided to the patient </a:t>
            </a:r>
          </a:p>
        </p:txBody>
      </p:sp>
    </p:spTree>
    <p:extLst>
      <p:ext uri="{BB962C8B-B14F-4D97-AF65-F5344CB8AC3E}">
        <p14:creationId xmlns:p14="http://schemas.microsoft.com/office/powerpoint/2010/main" val="366564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a Case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0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Medication review exercise – 81 year old female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85799" y="2685869"/>
          <a:ext cx="7770813" cy="3505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81995">
                  <a:extLst>
                    <a:ext uri="{9D8B030D-6E8A-4147-A177-3AD203B41FA5}">
                      <a16:colId xmlns:a16="http://schemas.microsoft.com/office/drawing/2014/main" xmlns="" val="990543114"/>
                    </a:ext>
                  </a:extLst>
                </a:gridCol>
                <a:gridCol w="3788818">
                  <a:extLst>
                    <a:ext uri="{9D8B030D-6E8A-4147-A177-3AD203B41FA5}">
                      <a16:colId xmlns:a16="http://schemas.microsoft.com/office/drawing/2014/main" xmlns="" val="6621501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Amlodipine 5 mg tab once daily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Lisinopril 2.5 mg tab</a:t>
                      </a:r>
                      <a:r>
                        <a:rPr lang="en-US" b="0" baseline="0" dirty="0" smtClean="0"/>
                        <a:t> once daily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5002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Cholestyramine</a:t>
                      </a:r>
                      <a:r>
                        <a:rPr lang="en-US" baseline="0" dirty="0" smtClean="0"/>
                        <a:t> 4 gram once daily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Meloxicam</a:t>
                      </a:r>
                      <a:r>
                        <a:rPr lang="en-US" baseline="0" dirty="0" smtClean="0"/>
                        <a:t> 7.5 mg once daily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348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Clopidogrel</a:t>
                      </a:r>
                      <a:r>
                        <a:rPr lang="en-US" dirty="0" smtClean="0"/>
                        <a:t> 75 mg once daily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Metoprolol tar 50 mg tab twice</a:t>
                      </a:r>
                      <a:r>
                        <a:rPr lang="en-US" baseline="0" dirty="0" smtClean="0"/>
                        <a:t> daily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1431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Estrace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vag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cre</a:t>
                      </a:r>
                      <a:r>
                        <a:rPr lang="en-US" dirty="0" smtClean="0"/>
                        <a:t> 0.1 mg/g insert 1 gram daily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Novolog</a:t>
                      </a:r>
                      <a:r>
                        <a:rPr lang="en-US" dirty="0" smtClean="0"/>
                        <a:t> 10</a:t>
                      </a:r>
                      <a:r>
                        <a:rPr lang="en-US" baseline="0" dirty="0" smtClean="0"/>
                        <a:t> units with meals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2504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Hydralazine 25 mg tab three times a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Pantoprazole 40</a:t>
                      </a:r>
                      <a:r>
                        <a:rPr lang="en-US" baseline="0" dirty="0" smtClean="0"/>
                        <a:t> mg tab once daily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7060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Levemir</a:t>
                      </a:r>
                      <a:r>
                        <a:rPr lang="en-US" dirty="0" smtClean="0"/>
                        <a:t> 35 units once a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Simvastatin 40 mg tab once daily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5005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Levothyroxine 100 mcg tab once daily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599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7137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15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 Statement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We do not have any financial or conflict of interest to disclose 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85799" y="238504"/>
          <a:ext cx="7770813" cy="3505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81995">
                  <a:extLst>
                    <a:ext uri="{9D8B030D-6E8A-4147-A177-3AD203B41FA5}">
                      <a16:colId xmlns:a16="http://schemas.microsoft.com/office/drawing/2014/main" xmlns="" val="990543114"/>
                    </a:ext>
                  </a:extLst>
                </a:gridCol>
                <a:gridCol w="3788818">
                  <a:extLst>
                    <a:ext uri="{9D8B030D-6E8A-4147-A177-3AD203B41FA5}">
                      <a16:colId xmlns:a16="http://schemas.microsoft.com/office/drawing/2014/main" xmlns="" val="6621501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Amlodipine 5 mg tab once daily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Lisinopril 2.5 mg tab</a:t>
                      </a:r>
                      <a:r>
                        <a:rPr lang="en-US" b="0" baseline="0" dirty="0" smtClean="0"/>
                        <a:t> once daily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5002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Cholestyramine</a:t>
                      </a:r>
                      <a:r>
                        <a:rPr lang="en-US" baseline="0" dirty="0" smtClean="0"/>
                        <a:t> 4 gram once daily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Meloxicam</a:t>
                      </a:r>
                      <a:r>
                        <a:rPr lang="en-US" baseline="0" dirty="0" smtClean="0"/>
                        <a:t> 7.5 mg once daily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348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Clopidogrel</a:t>
                      </a:r>
                      <a:r>
                        <a:rPr lang="en-US" dirty="0" smtClean="0"/>
                        <a:t> 75 mg once daily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Metoprolol tar 50 mg tab twice</a:t>
                      </a:r>
                      <a:r>
                        <a:rPr lang="en-US" baseline="0" dirty="0" smtClean="0"/>
                        <a:t> daily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1431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Estrace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vag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cre</a:t>
                      </a:r>
                      <a:r>
                        <a:rPr lang="en-US" dirty="0" smtClean="0"/>
                        <a:t> 0.1 mg/g insert 1 gram daily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Novolog</a:t>
                      </a:r>
                      <a:r>
                        <a:rPr lang="en-US" dirty="0" smtClean="0"/>
                        <a:t> 10</a:t>
                      </a:r>
                      <a:r>
                        <a:rPr lang="en-US" baseline="0" dirty="0" smtClean="0"/>
                        <a:t> units with meals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2504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Hydralazine 25 mg tab three times a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Pantoprazole 40</a:t>
                      </a:r>
                      <a:r>
                        <a:rPr lang="en-US" baseline="0" dirty="0" smtClean="0"/>
                        <a:t> mg tab once daily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7060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Levemir</a:t>
                      </a:r>
                      <a:r>
                        <a:rPr lang="en-US" dirty="0" smtClean="0"/>
                        <a:t> 35 units once a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Simvastatin 40 mg tab once daily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5005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Levothyroxine 100 mcg tab once daily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599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7137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08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UIW required documentation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Authorization for Medication Review</a:t>
            </a:r>
          </a:p>
          <a:p>
            <a:r>
              <a:rPr lang="en-US" dirty="0" smtClean="0"/>
              <a:t>Patient </a:t>
            </a:r>
            <a:r>
              <a:rPr lang="en-US" dirty="0"/>
              <a:t>Health and History Review</a:t>
            </a:r>
          </a:p>
          <a:p>
            <a:r>
              <a:rPr lang="en-US" dirty="0" smtClean="0"/>
              <a:t>MTM </a:t>
            </a:r>
            <a:r>
              <a:rPr lang="en-US" dirty="0"/>
              <a:t>documentation forms (i.e., Personal Medication Record [PMR], Medication-Related </a:t>
            </a:r>
            <a:r>
              <a:rPr lang="en-US" dirty="0" smtClean="0"/>
              <a:t>Problem Prioritization </a:t>
            </a:r>
            <a:r>
              <a:rPr lang="en-US" dirty="0"/>
              <a:t>List, Medication-Related Action Plan [MAP], and SOAP Note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Provider </a:t>
            </a:r>
            <a:r>
              <a:rPr lang="en-US" dirty="0"/>
              <a:t>Communication Form, must be </a:t>
            </a:r>
            <a:r>
              <a:rPr lang="en-US" dirty="0" smtClean="0"/>
              <a:t>completed for </a:t>
            </a:r>
            <a:r>
              <a:rPr lang="en-US" dirty="0"/>
              <a:t>at least one of the three patient </a:t>
            </a:r>
            <a:r>
              <a:rPr lang="en-US" dirty="0" smtClean="0"/>
              <a:t>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89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14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/>
              <a:t>Chelsea Sanchez</a:t>
            </a:r>
          </a:p>
          <a:p>
            <a:r>
              <a:rPr lang="en-US" dirty="0"/>
              <a:t>PharmD from 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en-US" dirty="0"/>
              <a:t>Pharmacotherapy Specialty Residency from Texas Tech</a:t>
            </a:r>
          </a:p>
          <a:p>
            <a:r>
              <a:rPr lang="en-US" dirty="0"/>
              <a:t>BCPS</a:t>
            </a:r>
          </a:p>
          <a:p>
            <a:r>
              <a:rPr lang="en-US" dirty="0"/>
              <a:t>Work: Wingate</a:t>
            </a:r>
          </a:p>
          <a:p>
            <a:r>
              <a:rPr lang="en-US" dirty="0"/>
              <a:t>Practice: VA internal medicine, Walmart </a:t>
            </a:r>
          </a:p>
          <a:p>
            <a:r>
              <a:rPr lang="en-US" dirty="0"/>
              <a:t>Research interests – primary care, new oral anticoagulants, teaching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1067" y="2667735"/>
            <a:ext cx="1754919" cy="3833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4257" y="3083164"/>
            <a:ext cx="1678173" cy="47507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0301" y="3991705"/>
            <a:ext cx="1316449" cy="57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31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student requirements for </a:t>
            </a:r>
            <a:r>
              <a:rPr lang="en-US" dirty="0" err="1"/>
              <a:t>APhA</a:t>
            </a:r>
            <a:r>
              <a:rPr lang="en-US" dirty="0"/>
              <a:t> MTM certification</a:t>
            </a:r>
          </a:p>
          <a:p>
            <a:r>
              <a:rPr lang="en-US" dirty="0" smtClean="0"/>
              <a:t>Explain </a:t>
            </a:r>
            <a:r>
              <a:rPr lang="en-US" dirty="0"/>
              <a:t>activities the student learner should complete prior to, during and after a complete medication review (CMR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dirty="0"/>
              <a:t>List the UIW elements required for CMR documentation</a:t>
            </a:r>
          </a:p>
        </p:txBody>
      </p:sp>
    </p:spTree>
    <p:extLst>
      <p:ext uri="{BB962C8B-B14F-4D97-AF65-F5344CB8AC3E}">
        <p14:creationId xmlns:p14="http://schemas.microsoft.com/office/powerpoint/2010/main" val="197265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-  MTM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Medication therapy management</a:t>
            </a:r>
          </a:p>
          <a:p>
            <a:r>
              <a:rPr lang="en-US" dirty="0"/>
              <a:t>CMS = MTM is “designed to ensure that </a:t>
            </a:r>
            <a:r>
              <a:rPr lang="en-US" u="sng" dirty="0"/>
              <a:t>covered</a:t>
            </a:r>
            <a:r>
              <a:rPr lang="en-US" dirty="0"/>
              <a:t> Part D </a:t>
            </a:r>
            <a:r>
              <a:rPr lang="en-US" u="sng" dirty="0"/>
              <a:t>drugs</a:t>
            </a:r>
            <a:r>
              <a:rPr lang="en-US" dirty="0"/>
              <a:t> prescribed to </a:t>
            </a:r>
            <a:r>
              <a:rPr lang="en-US" u="sng" dirty="0"/>
              <a:t>targeted beneficiaries </a:t>
            </a:r>
            <a:r>
              <a:rPr lang="en-US" dirty="0"/>
              <a:t>described in paragraph (d)(2) of this section are appropriately used to </a:t>
            </a:r>
            <a:r>
              <a:rPr lang="en-US" u="sng" dirty="0"/>
              <a:t>optimize</a:t>
            </a:r>
            <a:r>
              <a:rPr lang="en-US" dirty="0"/>
              <a:t> therapeutic outcomes through improved medication use”</a:t>
            </a:r>
          </a:p>
          <a:p>
            <a:r>
              <a:rPr lang="en-US" dirty="0"/>
              <a:t>Targeted Beneficiaries = multiple chronic diseases, multiple Part D drugs, annual drug cost exceeds predetermined level</a:t>
            </a:r>
          </a:p>
        </p:txBody>
      </p:sp>
    </p:spTree>
    <p:extLst>
      <p:ext uri="{BB962C8B-B14F-4D97-AF65-F5344CB8AC3E}">
        <p14:creationId xmlns:p14="http://schemas.microsoft.com/office/powerpoint/2010/main" val="318610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focused on MTM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APhA and AACP joint report </a:t>
            </a:r>
          </a:p>
          <a:p>
            <a:pPr lvl="1"/>
            <a:r>
              <a:rPr lang="en-US" dirty="0" smtClean="0"/>
              <a:t>Found expansion of MTM services would require student pharmacist involvement to adequately supply qualified persons to perform services </a:t>
            </a:r>
          </a:p>
          <a:p>
            <a:r>
              <a:rPr lang="en-US" dirty="0" smtClean="0"/>
              <a:t>In 2011: only 18 schools of pharmacy has formal MTM train built in to the curriculum </a:t>
            </a:r>
          </a:p>
          <a:p>
            <a:r>
              <a:rPr lang="en-US" dirty="0" smtClean="0"/>
              <a:t>AJPE article on integrating MTM into the core curriculum: </a:t>
            </a:r>
            <a:endParaRPr lang="en-US" dirty="0"/>
          </a:p>
          <a:p>
            <a:pPr lvl="1"/>
            <a:r>
              <a:rPr lang="en-US" dirty="0" smtClean="0"/>
              <a:t>Implementing </a:t>
            </a:r>
            <a:r>
              <a:rPr lang="en-US" dirty="0"/>
              <a:t>MTM education within the core curriculum improved student proficiency in performing MTM </a:t>
            </a:r>
            <a:r>
              <a:rPr lang="en-US" dirty="0" smtClean="0"/>
              <a:t>services </a:t>
            </a:r>
          </a:p>
          <a:p>
            <a:pPr lvl="1"/>
            <a:r>
              <a:rPr lang="en-US" dirty="0"/>
              <a:t>Students perceived that their readiness, confidence, and competence to perform MTM services on APPEs significantly improved after completing the MTM-specific course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14400" y="6130834"/>
            <a:ext cx="7182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American Journal of Pharmaceutical Education 2016; 80 (4) Article 70.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7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Audience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audience members are currently performing MTM in practice?</a:t>
            </a:r>
          </a:p>
          <a:p>
            <a:r>
              <a:rPr lang="en-US" dirty="0" smtClean="0"/>
              <a:t>Do you currently have interns that help with MTM? </a:t>
            </a:r>
          </a:p>
          <a:p>
            <a:r>
              <a:rPr lang="en-US" dirty="0" smtClean="0"/>
              <a:t>What tasks do you assign your interns to help with MTM? </a:t>
            </a:r>
          </a:p>
          <a:p>
            <a:r>
              <a:rPr lang="en-US" dirty="0" smtClean="0"/>
              <a:t>MTM certification? </a:t>
            </a:r>
          </a:p>
        </p:txBody>
      </p:sp>
    </p:spTree>
    <p:extLst>
      <p:ext uri="{BB962C8B-B14F-4D97-AF65-F5344CB8AC3E}">
        <p14:creationId xmlns:p14="http://schemas.microsoft.com/office/powerpoint/2010/main" val="272820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APhA MTM 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u="sng" dirty="0" smtClean="0"/>
              <a:t>Students: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Receive the APhA training course</a:t>
            </a:r>
          </a:p>
          <a:p>
            <a:pPr lvl="2"/>
            <a:r>
              <a:rPr lang="en-US" dirty="0" smtClean="0"/>
              <a:t>21 hours </a:t>
            </a:r>
          </a:p>
          <a:p>
            <a:pPr lvl="3"/>
            <a:r>
              <a:rPr lang="en-US" dirty="0" smtClean="0"/>
              <a:t>10 hour self study (2 pre-cases) </a:t>
            </a:r>
          </a:p>
          <a:p>
            <a:pPr lvl="3"/>
            <a:r>
              <a:rPr lang="en-US" dirty="0" smtClean="0"/>
              <a:t>8 hours live class time </a:t>
            </a:r>
          </a:p>
          <a:p>
            <a:pPr lvl="3"/>
            <a:r>
              <a:rPr lang="en-US" dirty="0" smtClean="0"/>
              <a:t>3 hours post case requirement  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The </a:t>
            </a:r>
            <a:r>
              <a:rPr lang="en-US" sz="2200" b="1" dirty="0"/>
              <a:t>Program</a:t>
            </a:r>
            <a:r>
              <a:rPr lang="en-US" sz="2200" dirty="0"/>
              <a:t> will be offered to student pharmacists no sooner than twelve (12) months prior to beginning their Advanced Pharmacy Practice Experiences (APPE’s</a:t>
            </a:r>
            <a:r>
              <a:rPr lang="en-US" sz="2200" dirty="0" smtClean="0"/>
              <a:t>)</a:t>
            </a:r>
            <a:endParaRPr lang="en-US" sz="2600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Student </a:t>
            </a:r>
            <a:r>
              <a:rPr lang="en-US" dirty="0"/>
              <a:t>pharmacists will be required to complete and document </a:t>
            </a:r>
            <a:r>
              <a:rPr lang="en-US" dirty="0" smtClean="0"/>
              <a:t>medication </a:t>
            </a:r>
            <a:r>
              <a:rPr lang="en-US" dirty="0"/>
              <a:t>therapy reviews with five (5) actual patients within an APPE under the supervision of a qualified </a:t>
            </a:r>
            <a:r>
              <a:rPr lang="en-US" dirty="0" smtClean="0"/>
              <a:t>preceptor</a:t>
            </a:r>
          </a:p>
          <a:p>
            <a:pPr lvl="2"/>
            <a:r>
              <a:rPr lang="en-US" sz="2600" dirty="0"/>
              <a:t>Each patient should have three or more chronic conditions AND use five or </a:t>
            </a:r>
            <a:r>
              <a:rPr lang="en-US" sz="2600" dirty="0" smtClean="0"/>
              <a:t>more medications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6110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Preceptor help with MTM 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Preceptors</a:t>
            </a:r>
          </a:p>
          <a:p>
            <a:pPr lvl="1"/>
            <a:r>
              <a:rPr lang="en-US" dirty="0"/>
              <a:t>Help students find patients to complete the CMR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Any </a:t>
            </a:r>
            <a:r>
              <a:rPr lang="en-US" dirty="0"/>
              <a:t>setting that allows the patient or patient advocate to discuss all </a:t>
            </a:r>
            <a:r>
              <a:rPr lang="en-US" dirty="0" smtClean="0"/>
              <a:t>medications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Student assessment 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7851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345</TotalTime>
  <Words>1030</Words>
  <Application>Microsoft Office PowerPoint</Application>
  <PresentationFormat>On-screen Show (4:3)</PresentationFormat>
  <Paragraphs>145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Calibri</vt:lpstr>
      <vt:lpstr>Calisto MT</vt:lpstr>
      <vt:lpstr>Wingdings</vt:lpstr>
      <vt:lpstr>Folio</vt:lpstr>
      <vt:lpstr>Implementing MTM with Pharmacy Students </vt:lpstr>
      <vt:lpstr>Disclosure Statement  </vt:lpstr>
      <vt:lpstr>About me  </vt:lpstr>
      <vt:lpstr>Objectives</vt:lpstr>
      <vt:lpstr>Definitions -  MTM</vt:lpstr>
      <vt:lpstr>Why are we focused on MTM</vt:lpstr>
      <vt:lpstr>Audience Poll</vt:lpstr>
      <vt:lpstr>APhA MTM certification</vt:lpstr>
      <vt:lpstr>Preceptor help with MTM certification</vt:lpstr>
      <vt:lpstr>Goal for the UIW MTM course</vt:lpstr>
      <vt:lpstr>MTM Basic Review</vt:lpstr>
      <vt:lpstr>CMR vs TMR</vt:lpstr>
      <vt:lpstr>CMR vs TMR</vt:lpstr>
      <vt:lpstr>CMR </vt:lpstr>
      <vt:lpstr>Student activities prior to CMR </vt:lpstr>
      <vt:lpstr>Student activities during CMR</vt:lpstr>
      <vt:lpstr>Student activities after CMR  </vt:lpstr>
      <vt:lpstr>Practice a Case </vt:lpstr>
      <vt:lpstr>Case</vt:lpstr>
      <vt:lpstr>PowerPoint Presentation</vt:lpstr>
      <vt:lpstr>UIW required documentation </vt:lpstr>
      <vt:lpstr>Questions</vt:lpstr>
    </vt:vector>
  </TitlesOfParts>
  <Company>TTUHSC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MTM with Pharmacy Students</dc:title>
  <dc:creator>Chelsea  Sanchez</dc:creator>
  <cp:lastModifiedBy>Christina Seeger</cp:lastModifiedBy>
  <cp:revision>20</cp:revision>
  <dcterms:created xsi:type="dcterms:W3CDTF">2016-10-25T02:31:19Z</dcterms:created>
  <dcterms:modified xsi:type="dcterms:W3CDTF">2016-10-27T14:05:48Z</dcterms:modified>
</cp:coreProperties>
</file>