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 id="2147483673" r:id="rId2"/>
  </p:sldMasterIdLst>
  <p:notesMasterIdLst>
    <p:notesMasterId r:id="rId39"/>
  </p:notesMasterIdLst>
  <p:handoutMasterIdLst>
    <p:handoutMasterId r:id="rId40"/>
  </p:handoutMasterIdLst>
  <p:sldIdLst>
    <p:sldId id="256" r:id="rId3"/>
    <p:sldId id="284" r:id="rId4"/>
    <p:sldId id="285" r:id="rId5"/>
    <p:sldId id="286" r:id="rId6"/>
    <p:sldId id="257" r:id="rId7"/>
    <p:sldId id="258" r:id="rId8"/>
    <p:sldId id="259" r:id="rId9"/>
    <p:sldId id="260" r:id="rId10"/>
    <p:sldId id="287" r:id="rId11"/>
    <p:sldId id="292" r:id="rId12"/>
    <p:sldId id="262" r:id="rId13"/>
    <p:sldId id="293" r:id="rId14"/>
    <p:sldId id="294" r:id="rId15"/>
    <p:sldId id="295" r:id="rId16"/>
    <p:sldId id="270" r:id="rId17"/>
    <p:sldId id="297" r:id="rId18"/>
    <p:sldId id="283" r:id="rId19"/>
    <p:sldId id="288" r:id="rId20"/>
    <p:sldId id="299" r:id="rId21"/>
    <p:sldId id="300" r:id="rId22"/>
    <p:sldId id="301" r:id="rId23"/>
    <p:sldId id="302" r:id="rId24"/>
    <p:sldId id="289" r:id="rId25"/>
    <p:sldId id="311" r:id="rId26"/>
    <p:sldId id="303" r:id="rId27"/>
    <p:sldId id="305" r:id="rId28"/>
    <p:sldId id="310" r:id="rId29"/>
    <p:sldId id="309" r:id="rId30"/>
    <p:sldId id="276" r:id="rId31"/>
    <p:sldId id="304" r:id="rId32"/>
    <p:sldId id="306" r:id="rId33"/>
    <p:sldId id="307" r:id="rId34"/>
    <p:sldId id="279" r:id="rId35"/>
    <p:sldId id="298" r:id="rId36"/>
    <p:sldId id="290" r:id="rId37"/>
    <p:sldId id="291"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4005" autoAdjust="0"/>
  </p:normalViewPr>
  <p:slideViewPr>
    <p:cSldViewPr snapToGrid="0">
      <p:cViewPr varScale="1">
        <p:scale>
          <a:sx n="62" d="100"/>
          <a:sy n="62"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7C4FDED-2ABE-4EB2-BD44-CD9B6DB8F182}" type="datetimeFigureOut">
              <a:rPr lang="en-US" smtClean="0"/>
              <a:t>10/26/2016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9F87891-FD7B-4488-87F6-D1C2015AE275}" type="slidenum">
              <a:rPr lang="en-US" smtClean="0"/>
              <a:t>‹#›</a:t>
            </a:fld>
            <a:endParaRPr lang="en-US"/>
          </a:p>
        </p:txBody>
      </p:sp>
    </p:spTree>
    <p:extLst>
      <p:ext uri="{BB962C8B-B14F-4D97-AF65-F5344CB8AC3E}">
        <p14:creationId xmlns:p14="http://schemas.microsoft.com/office/powerpoint/2010/main" val="3990619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03ADE8C-557D-4F7F-B0BC-3A88456C54D4}" type="datetimeFigureOut">
              <a:rPr lang="en-US" smtClean="0"/>
              <a:t>10/26/2016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8076C69-0D0F-4E07-BC87-671663F0F7DB}" type="slidenum">
              <a:rPr lang="en-US" smtClean="0"/>
              <a:t>‹#›</a:t>
            </a:fld>
            <a:endParaRPr lang="en-US"/>
          </a:p>
        </p:txBody>
      </p:sp>
    </p:spTree>
    <p:extLst>
      <p:ext uri="{BB962C8B-B14F-4D97-AF65-F5344CB8AC3E}">
        <p14:creationId xmlns:p14="http://schemas.microsoft.com/office/powerpoint/2010/main" val="258049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6C69-0D0F-4E07-BC87-671663F0F7DB}" type="slidenum">
              <a:rPr lang="en-US" smtClean="0"/>
              <a:t>1</a:t>
            </a:fld>
            <a:endParaRPr lang="en-US"/>
          </a:p>
        </p:txBody>
      </p:sp>
    </p:spTree>
    <p:extLst>
      <p:ext uri="{BB962C8B-B14F-4D97-AF65-F5344CB8AC3E}">
        <p14:creationId xmlns:p14="http://schemas.microsoft.com/office/powerpoint/2010/main" val="275591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Begin with praise and honest appreciation:</a:t>
            </a:r>
          </a:p>
          <a:p>
            <a:pPr marL="628650" lvl="1" indent="-171450">
              <a:buFont typeface="Arial" panose="020B0604020202020204" pitchFamily="34" charset="0"/>
              <a:buChar char="•"/>
            </a:pPr>
            <a:r>
              <a:rPr lang="en-US" dirty="0" smtClean="0"/>
              <a:t>In</a:t>
            </a:r>
            <a:r>
              <a:rPr lang="en-US" baseline="0" dirty="0" smtClean="0"/>
              <a:t> his book how to win friend and Influence People Dale Carnegie describes this as giving the other person a reputation to live up to.  He suggest being lavish with praise that is specific.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Acknowledge student contributions in front of members of the healthcare team or during departmental staff meetings. This will help build their self-esteem.</a:t>
            </a:r>
          </a:p>
          <a:p>
            <a:pPr marL="171450" indent="-171450">
              <a:buFont typeface="Arial" panose="020B0604020202020204" pitchFamily="34" charset="0"/>
              <a:buChar char="•"/>
            </a:pPr>
            <a:r>
              <a:rPr lang="en-US" dirty="0" smtClean="0"/>
              <a:t>Word choice matters</a:t>
            </a:r>
          </a:p>
          <a:p>
            <a:pPr marL="628650" lvl="1" indent="-171450">
              <a:buFont typeface="Arial" panose="020B0604020202020204" pitchFamily="34" charset="0"/>
              <a:buChar char="•"/>
            </a:pPr>
            <a:r>
              <a:rPr lang="en-US" dirty="0" smtClean="0"/>
              <a:t>Pixar &amp; “</a:t>
            </a:r>
            <a:r>
              <a:rPr lang="en-US" dirty="0" err="1" smtClean="0"/>
              <a:t>plussing</a:t>
            </a:r>
            <a:r>
              <a:rPr lang="en-US" dirty="0" smtClean="0"/>
              <a:t>”</a:t>
            </a:r>
          </a:p>
          <a:p>
            <a:pPr marL="628650" lvl="1" indent="-171450">
              <a:buFont typeface="Arial" panose="020B0604020202020204" pitchFamily="34" charset="0"/>
              <a:buChar char="•"/>
            </a:pPr>
            <a:r>
              <a:rPr lang="en-US" dirty="0" smtClean="0"/>
              <a:t>Call attention to peoples</a:t>
            </a:r>
            <a:r>
              <a:rPr lang="en-US" baseline="0" dirty="0" smtClean="0"/>
              <a:t> mistakes (or opportunities for improvement indirectly):  </a:t>
            </a:r>
            <a:r>
              <a:rPr lang="en-US" dirty="0" smtClean="0"/>
              <a:t>“What if” &amp; “and” versus “but”:  Imagine</a:t>
            </a:r>
            <a:r>
              <a:rPr lang="en-US" baseline="0" dirty="0" smtClean="0"/>
              <a:t> a boss saying to employee I am really proud of your customer service, but your sales numbers are really abysmal.  The praise seems to be almost a false praise at this point.  Contrived to lead into the criticism.  By using “what if” or “and” instead, attention can be called indirectly to the performance that needs to be changed.  “</a:t>
            </a:r>
            <a:endParaRPr lang="en-US" dirty="0" smtClean="0"/>
          </a:p>
          <a:p>
            <a:endParaRPr lang="en-US" dirty="0"/>
          </a:p>
        </p:txBody>
      </p:sp>
      <p:sp>
        <p:nvSpPr>
          <p:cNvPr id="4" name="Slide Number Placeholder 3"/>
          <p:cNvSpPr>
            <a:spLocks noGrp="1"/>
          </p:cNvSpPr>
          <p:nvPr>
            <p:ph type="sldNum" sz="quarter" idx="10"/>
          </p:nvPr>
        </p:nvSpPr>
        <p:spPr/>
        <p:txBody>
          <a:bodyPr/>
          <a:lstStyle/>
          <a:p>
            <a:fld id="{58076C69-0D0F-4E07-BC87-671663F0F7DB}" type="slidenum">
              <a:rPr lang="en-US" smtClean="0"/>
              <a:t>27</a:t>
            </a:fld>
            <a:endParaRPr lang="en-US"/>
          </a:p>
        </p:txBody>
      </p:sp>
    </p:spTree>
    <p:extLst>
      <p:ext uri="{BB962C8B-B14F-4D97-AF65-F5344CB8AC3E}">
        <p14:creationId xmlns:p14="http://schemas.microsoft.com/office/powerpoint/2010/main" val="346243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6602FE-ACF3-4C99-B634-D1203046E652}" type="slidenum">
              <a:rPr lang="en-US" smtClean="0"/>
              <a:t>31</a:t>
            </a:fld>
            <a:endParaRPr lang="en-US"/>
          </a:p>
        </p:txBody>
      </p:sp>
    </p:spTree>
    <p:extLst>
      <p:ext uri="{BB962C8B-B14F-4D97-AF65-F5344CB8AC3E}">
        <p14:creationId xmlns:p14="http://schemas.microsoft.com/office/powerpoint/2010/main" val="283024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6602FE-ACF3-4C99-B634-D1203046E652}" type="slidenum">
              <a:rPr lang="en-US" smtClean="0"/>
              <a:t>32</a:t>
            </a:fld>
            <a:endParaRPr lang="en-US"/>
          </a:p>
        </p:txBody>
      </p:sp>
    </p:spTree>
    <p:extLst>
      <p:ext uri="{BB962C8B-B14F-4D97-AF65-F5344CB8AC3E}">
        <p14:creationId xmlns:p14="http://schemas.microsoft.com/office/powerpoint/2010/main" val="4182921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6C69-0D0F-4E07-BC87-671663F0F7DB}" type="slidenum">
              <a:rPr lang="en-US" smtClean="0"/>
              <a:t>35</a:t>
            </a:fld>
            <a:endParaRPr lang="en-US"/>
          </a:p>
        </p:txBody>
      </p:sp>
    </p:spTree>
    <p:extLst>
      <p:ext uri="{BB962C8B-B14F-4D97-AF65-F5344CB8AC3E}">
        <p14:creationId xmlns:p14="http://schemas.microsoft.com/office/powerpoint/2010/main" val="1884241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6C69-0D0F-4E07-BC87-671663F0F7DB}" type="slidenum">
              <a:rPr lang="en-US" smtClean="0"/>
              <a:t>36</a:t>
            </a:fld>
            <a:endParaRPr lang="en-US"/>
          </a:p>
        </p:txBody>
      </p:sp>
    </p:spTree>
    <p:extLst>
      <p:ext uri="{BB962C8B-B14F-4D97-AF65-F5344CB8AC3E}">
        <p14:creationId xmlns:p14="http://schemas.microsoft.com/office/powerpoint/2010/main" val="326938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6C69-0D0F-4E07-BC87-671663F0F7DB}" type="slidenum">
              <a:rPr lang="en-US" smtClean="0"/>
              <a:t>11</a:t>
            </a:fld>
            <a:endParaRPr lang="en-US"/>
          </a:p>
        </p:txBody>
      </p:sp>
    </p:spTree>
    <p:extLst>
      <p:ext uri="{BB962C8B-B14F-4D97-AF65-F5344CB8AC3E}">
        <p14:creationId xmlns:p14="http://schemas.microsoft.com/office/powerpoint/2010/main" val="122630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Meet &amp; Greet</a:t>
            </a:r>
          </a:p>
          <a:p>
            <a:pPr marL="628650" lvl="1" indent="-171450">
              <a:buFont typeface="Arial" panose="020B0604020202020204" pitchFamily="34" charset="0"/>
              <a:buChar char="•"/>
            </a:pPr>
            <a:r>
              <a:rPr lang="en-US" dirty="0" smtClean="0"/>
              <a:t>Student background, pharmacy</a:t>
            </a:r>
            <a:r>
              <a:rPr lang="en-US" baseline="0" dirty="0" smtClean="0"/>
              <a:t> experience, career goals (may even consider asking for a copy of their CV to review professional engagement and accomplishments)</a:t>
            </a: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Preceptor background, pharmacy</a:t>
            </a:r>
            <a:r>
              <a:rPr lang="en-US" baseline="0" dirty="0" smtClean="0"/>
              <a:t> experience, career goals</a:t>
            </a:r>
            <a:endParaRPr lang="en-US" dirty="0" smtClean="0"/>
          </a:p>
          <a:p>
            <a:pPr marL="171450" indent="-171450">
              <a:buFont typeface="Arial" panose="020B0604020202020204" pitchFamily="34" charset="0"/>
              <a:buChar char="•"/>
            </a:pPr>
            <a:r>
              <a:rPr lang="en-US" dirty="0" smtClean="0"/>
              <a:t>Site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Tour of the department &amp; facility: </a:t>
            </a:r>
            <a:r>
              <a:rPr lang="en-US" sz="1200" dirty="0" smtClean="0"/>
              <a:t>Point</a:t>
            </a:r>
            <a:r>
              <a:rPr lang="en-US" sz="1200" baseline="0" dirty="0" smtClean="0"/>
              <a:t> </a:t>
            </a:r>
            <a:r>
              <a:rPr lang="en-US" dirty="0" smtClean="0"/>
              <a:t>out important work areas (e.g. work space, break room, phone, bathroom, references, and emergency information). Tour the rest of the practice site and meet other key people.</a:t>
            </a:r>
          </a:p>
          <a:p>
            <a:pPr marL="628650" lvl="1" indent="-171450">
              <a:buFont typeface="Arial" panose="020B0604020202020204" pitchFamily="34" charset="0"/>
              <a:buChar char="•"/>
            </a:pPr>
            <a:r>
              <a:rPr lang="en-US" dirty="0" smtClean="0"/>
              <a:t>Map </a:t>
            </a:r>
          </a:p>
          <a:p>
            <a:pPr marL="628650" lvl="1" indent="-171450">
              <a:buFont typeface="Arial" panose="020B0604020202020204" pitchFamily="34" charset="0"/>
              <a:buChar char="•"/>
            </a:pPr>
            <a:r>
              <a:rPr lang="en-US" dirty="0" smtClean="0"/>
              <a:t>Mission, vision and history of company/organization</a:t>
            </a:r>
          </a:p>
          <a:p>
            <a:pPr marL="171450" indent="-171450">
              <a:buFont typeface="Arial" panose="020B0604020202020204" pitchFamily="34" charset="0"/>
              <a:buChar char="•"/>
            </a:pPr>
            <a:r>
              <a:rPr lang="en-US" dirty="0" smtClean="0"/>
              <a:t>Personnel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Preceptors &amp; Pharmacy Staff (</a:t>
            </a:r>
            <a:r>
              <a:rPr lang="en-US" sz="1200" dirty="0" smtClean="0"/>
              <a:t>Introduction to key members of the hospital or store or office manager with whom the student will be working with daily)</a:t>
            </a:r>
            <a:endParaRPr lang="en-US" dirty="0" smtClean="0"/>
          </a:p>
          <a:p>
            <a:pPr marL="628650" lvl="1" indent="-171450">
              <a:buFont typeface="Arial" panose="020B0604020202020204" pitchFamily="34" charset="0"/>
              <a:buChar char="•"/>
            </a:pPr>
            <a:r>
              <a:rPr lang="en-US" dirty="0" smtClean="0"/>
              <a:t>Organization chart for the pharmacy department/key personnel</a:t>
            </a:r>
          </a:p>
          <a:p>
            <a:pPr marL="628650" lvl="1" indent="-171450">
              <a:buFont typeface="Arial" panose="020B0604020202020204" pitchFamily="34" charset="0"/>
              <a:buChar char="•"/>
            </a:pPr>
            <a:r>
              <a:rPr lang="en-US" dirty="0" smtClean="0"/>
              <a:t>Directory (or key contacts)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a:endParaRPr lang="en-US" sz="1200" dirty="0" smtClean="0"/>
          </a:p>
          <a:p>
            <a:pPr lvl="0"/>
            <a:endParaRPr lang="en-US" sz="1200" dirty="0" smtClean="0"/>
          </a:p>
          <a:p>
            <a:endParaRPr lang="en-US" dirty="0"/>
          </a:p>
        </p:txBody>
      </p:sp>
      <p:sp>
        <p:nvSpPr>
          <p:cNvPr id="4" name="Slide Number Placeholder 3"/>
          <p:cNvSpPr>
            <a:spLocks noGrp="1"/>
          </p:cNvSpPr>
          <p:nvPr>
            <p:ph type="sldNum" sz="quarter" idx="10"/>
          </p:nvPr>
        </p:nvSpPr>
        <p:spPr/>
        <p:txBody>
          <a:bodyPr/>
          <a:lstStyle/>
          <a:p>
            <a:fld id="{58076C69-0D0F-4E07-BC87-671663F0F7DB}" type="slidenum">
              <a:rPr lang="en-US" smtClean="0"/>
              <a:t>12</a:t>
            </a:fld>
            <a:endParaRPr lang="en-US"/>
          </a:p>
        </p:txBody>
      </p:sp>
    </p:spTree>
    <p:extLst>
      <p:ext uri="{BB962C8B-B14F-4D97-AF65-F5344CB8AC3E}">
        <p14:creationId xmlns:p14="http://schemas.microsoft.com/office/powerpoint/2010/main" val="173447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Safety: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Review pertinent policy and procedure of the pharmacy department and the healthcare organization (dress code, phone use, universal precautions).</a:t>
            </a:r>
          </a:p>
          <a:p>
            <a:endParaRPr lang="en-US" dirty="0" smtClean="0"/>
          </a:p>
          <a:p>
            <a:r>
              <a:rPr lang="en-US" dirty="0" smtClean="0"/>
              <a:t>Resources:</a:t>
            </a:r>
          </a:p>
          <a:p>
            <a:pPr marL="171450" lvl="0" indent="-171450">
              <a:buFont typeface="Arial" panose="020B0604020202020204" pitchFamily="34" charset="0"/>
              <a:buChar char="•"/>
            </a:pPr>
            <a:r>
              <a:rPr lang="en-US" sz="1200" dirty="0" smtClean="0"/>
              <a:t>Introduction to the pharmacy information system and insurance adjudication system</a:t>
            </a:r>
          </a:p>
          <a:p>
            <a:pPr marL="171450" lvl="0" indent="-171450">
              <a:buFont typeface="Arial" panose="020B0604020202020204" pitchFamily="34" charset="0"/>
              <a:buChar char="•"/>
            </a:pPr>
            <a:r>
              <a:rPr lang="en-US" sz="1200" dirty="0" smtClean="0"/>
              <a:t>A list of your hospital/community practice’s “fast movers”</a:t>
            </a:r>
          </a:p>
          <a:p>
            <a:pPr marL="171450" lvl="0" indent="-171450">
              <a:buFont typeface="Arial" panose="020B0604020202020204" pitchFamily="34" charset="0"/>
              <a:buChar char="•"/>
            </a:pPr>
            <a:r>
              <a:rPr lang="en-US" sz="1200" dirty="0" smtClean="0"/>
              <a:t>Publications, journals and other references materials available to students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8076C69-0D0F-4E07-BC87-671663F0F7DB}" type="slidenum">
              <a:rPr lang="en-US" smtClean="0"/>
              <a:t>13</a:t>
            </a:fld>
            <a:endParaRPr lang="en-US"/>
          </a:p>
        </p:txBody>
      </p:sp>
    </p:spTree>
    <p:extLst>
      <p:ext uri="{BB962C8B-B14F-4D97-AF65-F5344CB8AC3E}">
        <p14:creationId xmlns:p14="http://schemas.microsoft.com/office/powerpoint/2010/main" val="159192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Utilize students for projects and future rotation improvements at the site.</a:t>
            </a:r>
          </a:p>
          <a:p>
            <a:r>
              <a:rPr lang="en-US" sz="1200" dirty="0" smtClean="0">
                <a:solidFill>
                  <a:schemeClr val="tx1"/>
                </a:solidFill>
              </a:rPr>
              <a:t>Ask for student’s feedback on rotation and what they found useful/what could be improved and include this in the orientation material.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Discuss the feedback and evaluation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Assessments: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Quizzes: May consider having the student complete a quiz on the first day so they know what you expect of them and you get a sense of their preparedness.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8076C69-0D0F-4E07-BC87-671663F0F7DB}" type="slidenum">
              <a:rPr lang="en-US" smtClean="0"/>
              <a:t>14</a:t>
            </a:fld>
            <a:endParaRPr lang="en-US"/>
          </a:p>
        </p:txBody>
      </p:sp>
    </p:spTree>
    <p:extLst>
      <p:ext uri="{BB962C8B-B14F-4D97-AF65-F5344CB8AC3E}">
        <p14:creationId xmlns:p14="http://schemas.microsoft.com/office/powerpoint/2010/main" val="3670230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6C69-0D0F-4E07-BC87-671663F0F7DB}" type="slidenum">
              <a:rPr lang="en-US" smtClean="0"/>
              <a:t>16</a:t>
            </a:fld>
            <a:endParaRPr lang="en-US"/>
          </a:p>
        </p:txBody>
      </p:sp>
    </p:spTree>
    <p:extLst>
      <p:ext uri="{BB962C8B-B14F-4D97-AF65-F5344CB8AC3E}">
        <p14:creationId xmlns:p14="http://schemas.microsoft.com/office/powerpoint/2010/main" val="1097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6C69-0D0F-4E07-BC87-671663F0F7DB}" type="slidenum">
              <a:rPr lang="en-US" smtClean="0"/>
              <a:t>17</a:t>
            </a:fld>
            <a:endParaRPr lang="en-US"/>
          </a:p>
        </p:txBody>
      </p:sp>
    </p:spTree>
    <p:extLst>
      <p:ext uri="{BB962C8B-B14F-4D97-AF65-F5344CB8AC3E}">
        <p14:creationId xmlns:p14="http://schemas.microsoft.com/office/powerpoint/2010/main" val="2054899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of Feedback is not to make people feel better, it is to make them</a:t>
            </a:r>
            <a:r>
              <a:rPr lang="en-US" baseline="0" dirty="0" smtClean="0"/>
              <a:t> perform </a:t>
            </a:r>
            <a:r>
              <a:rPr lang="en-US" dirty="0" smtClean="0"/>
              <a:t>better</a:t>
            </a:r>
            <a:endParaRPr lang="en-US" dirty="0"/>
          </a:p>
        </p:txBody>
      </p:sp>
      <p:sp>
        <p:nvSpPr>
          <p:cNvPr id="4" name="Slide Number Placeholder 3"/>
          <p:cNvSpPr>
            <a:spLocks noGrp="1"/>
          </p:cNvSpPr>
          <p:nvPr>
            <p:ph type="sldNum" sz="quarter" idx="10"/>
          </p:nvPr>
        </p:nvSpPr>
        <p:spPr/>
        <p:txBody>
          <a:bodyPr/>
          <a:lstStyle/>
          <a:p>
            <a:fld id="{58076C69-0D0F-4E07-BC87-671663F0F7DB}" type="slidenum">
              <a:rPr lang="en-US" smtClean="0"/>
              <a:t>25</a:t>
            </a:fld>
            <a:endParaRPr lang="en-US"/>
          </a:p>
        </p:txBody>
      </p:sp>
    </p:spTree>
    <p:extLst>
      <p:ext uri="{BB962C8B-B14F-4D97-AF65-F5344CB8AC3E}">
        <p14:creationId xmlns:p14="http://schemas.microsoft.com/office/powerpoint/2010/main" val="9014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Timely/Scheduled</a:t>
            </a:r>
          </a:p>
          <a:p>
            <a:pPr marL="628650" lvl="1" indent="-171450">
              <a:buFont typeface="Arial" panose="020B0604020202020204" pitchFamily="34" charset="0"/>
              <a:buChar char="•"/>
            </a:pPr>
            <a:r>
              <a:rPr lang="en-US" dirty="0" smtClean="0"/>
              <a:t>End of rotation = too late!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Once a week meet with student to provide formal feedback and assessment. Review the progress they have made, give them the opportunity to come up with ways to improve. Be candid. Provide honest and constructive feedback. Listen carefully to students when you ask them for self-assessment.</a:t>
            </a:r>
          </a:p>
          <a:p>
            <a:pPr marL="171450" indent="-171450">
              <a:buFont typeface="Arial" panose="020B0604020202020204" pitchFamily="34" charset="0"/>
              <a:buChar char="•"/>
            </a:pPr>
            <a:r>
              <a:rPr lang="en-US" dirty="0" smtClean="0"/>
              <a:t>Private:</a:t>
            </a:r>
          </a:p>
          <a:p>
            <a:pPr marL="628650" lvl="1" indent="-171450">
              <a:buFont typeface="Arial" panose="020B0604020202020204" pitchFamily="34" charset="0"/>
              <a:buChar char="•"/>
            </a:pPr>
            <a:r>
              <a:rPr lang="en-US" dirty="0" smtClean="0"/>
              <a:t>For most of us there is nothing more humiliating than being critiqued in front of others. </a:t>
            </a:r>
          </a:p>
          <a:p>
            <a:pPr marL="171450" lvl="0" indent="-171450">
              <a:buFont typeface="Arial" panose="020B0604020202020204" pitchFamily="34" charset="0"/>
              <a:buChar char="•"/>
            </a:pPr>
            <a:r>
              <a:rPr lang="en-US" dirty="0" smtClean="0"/>
              <a:t>Specific  </a:t>
            </a:r>
          </a:p>
          <a:p>
            <a:pPr marL="628650" lvl="1" indent="-171450">
              <a:buFont typeface="Arial" panose="020B0604020202020204" pitchFamily="34" charset="0"/>
              <a:buChar char="•"/>
            </a:pPr>
            <a:r>
              <a:rPr lang="en-US" dirty="0" smtClean="0"/>
              <a:t>It’s not useful to say, ‘That’s really good or that’s really bad”</a:t>
            </a:r>
          </a:p>
          <a:p>
            <a:pPr marL="171450" indent="-171450">
              <a:buFont typeface="Arial" panose="020B0604020202020204" pitchFamily="34" charset="0"/>
              <a:buChar char="•"/>
            </a:pPr>
            <a:r>
              <a:rPr lang="en-US" dirty="0" smtClean="0"/>
              <a:t>Separate emotional from technical (keep it neutral)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Make clear that the</a:t>
            </a:r>
            <a:r>
              <a:rPr lang="en-US" baseline="0" dirty="0" smtClean="0"/>
              <a:t> student </a:t>
            </a:r>
            <a:r>
              <a:rPr lang="en-US" dirty="0" smtClean="0"/>
              <a:t>still has your support and your respect.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Positive feedback does not need to be needlessly flattering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Negative feedback does not need to be unnecessarily harsh/hurtful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Keep</a:t>
            </a:r>
            <a:r>
              <a:rPr lang="en-US" baseline="0" dirty="0" smtClean="0"/>
              <a:t> it collaborative:  G</a:t>
            </a:r>
            <a:r>
              <a:rPr lang="en-US" dirty="0" smtClean="0"/>
              <a:t>ive</a:t>
            </a:r>
            <a:r>
              <a:rPr lang="en-US" baseline="0" dirty="0" smtClean="0"/>
              <a:t> the student the opportunity to come up with ways to improve as well. </a:t>
            </a:r>
            <a:endParaRPr lang="en-US" dirty="0" smtClean="0"/>
          </a:p>
          <a:p>
            <a:pPr marL="628650" lvl="1"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58076C69-0D0F-4E07-BC87-671663F0F7DB}" type="slidenum">
              <a:rPr lang="en-US" smtClean="0"/>
              <a:t>26</a:t>
            </a:fld>
            <a:endParaRPr lang="en-US"/>
          </a:p>
        </p:txBody>
      </p:sp>
    </p:spTree>
    <p:extLst>
      <p:ext uri="{BB962C8B-B14F-4D97-AF65-F5344CB8AC3E}">
        <p14:creationId xmlns:p14="http://schemas.microsoft.com/office/powerpoint/2010/main" val="210478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none" baseline="0"/>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a:prstGeom prst="rect">
            <a:avLst/>
          </a:prstGeom>
        </p:spPr>
        <p:txBody>
          <a:bodyPr>
            <a:noAutofit/>
          </a:bodyPr>
          <a:lstStyle>
            <a:lvl1pPr algn="ctr">
              <a:defRPr sz="2000">
                <a:solidFill>
                  <a:srgbClr val="FFFFFF"/>
                </a:solidFill>
              </a:defRPr>
            </a:lvl1pPr>
          </a:lstStyle>
          <a:p>
            <a:fld id="{96DFF08F-DC6B-4601-B491-B0F83F6DD2DA}" type="datetimeFigureOut">
              <a:rPr lang="en-US" smtClean="0"/>
              <a:t>10/26/2016</a:t>
            </a:fld>
            <a:endParaRPr lang="en-US" dirty="0"/>
          </a:p>
        </p:txBody>
      </p:sp>
      <p:sp>
        <p:nvSpPr>
          <p:cNvPr id="17" name="Footer Placeholder 16"/>
          <p:cNvSpPr>
            <a:spLocks noGrp="1"/>
          </p:cNvSpPr>
          <p:nvPr>
            <p:ph type="ftr" sz="quarter" idx="11"/>
          </p:nvPr>
        </p:nvSpPr>
        <p:spPr>
          <a:xfrm>
            <a:off x="2780524" y="236539"/>
            <a:ext cx="7823200"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996116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128000" y="6248401"/>
            <a:ext cx="3556000" cy="365125"/>
          </a:xfrm>
          <a:prstGeom prst="rect">
            <a:avLst/>
          </a:prstGeom>
        </p:spPr>
        <p:txBody>
          <a:bodyPr/>
          <a:lstStyle/>
          <a:p>
            <a:fld id="{96DFF08F-DC6B-4601-B491-B0F83F6DD2DA}" type="datetimeFigureOut">
              <a:rPr lang="en-US" smtClean="0"/>
              <a:t>10/26/2016</a:t>
            </a:fld>
            <a:endParaRPr lang="en-US" dirty="0"/>
          </a:p>
        </p:txBody>
      </p:sp>
      <p:sp>
        <p:nvSpPr>
          <p:cNvPr id="5" name="Footer Placeholder 4"/>
          <p:cNvSpPr>
            <a:spLocks noGrp="1"/>
          </p:cNvSpPr>
          <p:nvPr>
            <p:ph type="ftr" sz="quarter" idx="11"/>
          </p:nvPr>
        </p:nvSpPr>
        <p:spPr>
          <a:xfrm>
            <a:off x="812801" y="6248207"/>
            <a:ext cx="722811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3446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a:prstGeom prst="rect">
            <a:avLst/>
          </a:prstGeom>
        </p:spPr>
        <p:txBody>
          <a:bodyPr/>
          <a:lstStyle/>
          <a:p>
            <a:fld id="{96DFF08F-DC6B-4601-B491-B0F83F6DD2DA}" type="datetimeFigureOut">
              <a:rPr lang="en-US" smtClean="0"/>
              <a:t>10/26/2016</a:t>
            </a:fld>
            <a:endParaRPr lang="en-US" dirty="0"/>
          </a:p>
        </p:txBody>
      </p:sp>
      <p:sp>
        <p:nvSpPr>
          <p:cNvPr id="5" name="Footer Placeholder 4"/>
          <p:cNvSpPr>
            <a:spLocks noGrp="1"/>
          </p:cNvSpPr>
          <p:nvPr>
            <p:ph type="ftr" sz="quarter" idx="11"/>
          </p:nvPr>
        </p:nvSpPr>
        <p:spPr>
          <a:xfrm>
            <a:off x="609602" y="6248208"/>
            <a:ext cx="7431311" cy="365125"/>
          </a:xfrm>
          <a:prstGeom prst="rect">
            <a:avLst/>
          </a:prstGeom>
        </p:spPr>
        <p:txBody>
          <a:bodyPr/>
          <a:lstStyle/>
          <a:p>
            <a:endParaRPr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2040112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2" name="Rectangle 11"/>
          <p:cNvSpPr/>
          <p:nvPr/>
        </p:nvSpPr>
        <p:spPr>
          <a:xfrm>
            <a:off x="1320801" y="1009651"/>
            <a:ext cx="9572977" cy="4831643"/>
          </a:xfrm>
          <a:prstGeom prst="rect">
            <a:avLst/>
          </a:prstGeom>
          <a:blipFill dpi="0" rotWithShape="1">
            <a:blip r:embed="rId2" cstate="print">
              <a:alphaModFix amt="20000"/>
              <a:grayscl/>
              <a:extLst>
                <a:ext uri="{BEBA8EAE-BF5A-486C-A8C5-ECC9F3942E4B}">
                  <a14:imgProps xmlns:a14="http://schemas.microsoft.com/office/drawing/2010/main">
                    <a14:imgLayer r:embed="rId3">
                      <a14:imgEffect>
                        <a14:brightnessContrast bright="100000" contrast="12000"/>
                      </a14:imgEffect>
                    </a14:imgLayer>
                  </a14:imgProps>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pic>
        <p:nvPicPr>
          <p:cNvPr id="13" name="Picture 2" descr="C:\Users\Administrator\Desktop\Pushpin Dev\Assets\pushpinLeft.png"/>
          <p:cNvPicPr>
            <a:picLocks noChangeAspect="1" noChangeArrowheads="1"/>
          </p:cNvPicPr>
          <p:nvPr/>
        </p:nvPicPr>
        <p:blipFill>
          <a:blip r:embed="rId4"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4"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200">
                <a:latin typeface="Calibri" pitchFamily="34" charset="0"/>
                <a:cs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302934" y="3736622"/>
            <a:ext cx="7616239" cy="1524000"/>
          </a:xfrm>
        </p:spPr>
        <p:txBody>
          <a:bodyPr>
            <a:normAutofit/>
          </a:bodyPr>
          <a:lstStyle>
            <a:lvl1pPr marL="0" indent="0" algn="ctr">
              <a:buNone/>
              <a:defRPr sz="2800">
                <a:solidFill>
                  <a:schemeClr val="tx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EC9F2FD3-1E37-42BA-A445-14FE3BF6249F}" type="datetimeFigureOut">
              <a:rPr lang="en-US" smtClean="0">
                <a:solidFill>
                  <a:srgbClr val="465E9C"/>
                </a:solidFill>
              </a:rPr>
              <a:pPr/>
              <a:t>10/26/2016</a:t>
            </a:fld>
            <a:endParaRPr lang="en-US">
              <a:solidFill>
                <a:srgbClr val="465E9C"/>
              </a:solidFill>
            </a:endParaRPr>
          </a:p>
        </p:txBody>
      </p:sp>
      <p:sp>
        <p:nvSpPr>
          <p:cNvPr id="5" name="Footer Placeholder 4"/>
          <p:cNvSpPr>
            <a:spLocks noGrp="1"/>
          </p:cNvSpPr>
          <p:nvPr>
            <p:ph type="ftr" sz="quarter" idx="11"/>
          </p:nvPr>
        </p:nvSpPr>
        <p:spPr>
          <a:xfrm>
            <a:off x="1565393" y="5357593"/>
            <a:ext cx="6713127" cy="365125"/>
          </a:xfrm>
        </p:spPr>
        <p:txBody>
          <a:bodyPr/>
          <a:lstStyle/>
          <a:p>
            <a:endParaRPr lang="en-US">
              <a:solidFill>
                <a:srgbClr val="465E9C"/>
              </a:solidFill>
            </a:endParaRPr>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C404FED9-30B1-44A0-A744-EEA63ACD869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42802499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sng" baseline="0">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0" y="2119257"/>
            <a:ext cx="9144000" cy="397674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9F2FD3-1E37-42BA-A445-14FE3BF6249F}" type="datetimeFigureOut">
              <a:rPr lang="en-US" smtClean="0">
                <a:solidFill>
                  <a:srgbClr val="465E9C"/>
                </a:solidFill>
              </a:rPr>
              <a:pPr/>
              <a:t>10/26/2016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C404FED9-30B1-44A0-A744-EEA63ACD869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2058478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066926"/>
            <a:ext cx="8338725" cy="1362075"/>
          </a:xfrm>
        </p:spPr>
        <p:txBody>
          <a:bodyPr anchor="b"/>
          <a:lstStyle>
            <a:lvl1pPr algn="ctr">
              <a:defRPr sz="4000" b="0" cap="none" baseline="0">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1690" y="4100690"/>
            <a:ext cx="8308623" cy="1309511"/>
          </a:xfrm>
        </p:spPr>
        <p:txBody>
          <a:bodyPr anchor="t">
            <a:normAutofit/>
          </a:bodyPr>
          <a:lstStyle>
            <a:lvl1pPr marL="0" indent="0" algn="ctr">
              <a:buNone/>
              <a:defRPr sz="2800">
                <a:solidFill>
                  <a:schemeClr val="tx1"/>
                </a:solidFill>
                <a:latin typeface="Calibri" pitchFamily="34" charset="0"/>
                <a:cs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9F2FD3-1E37-42BA-A445-14FE3BF6249F}" type="datetimeFigureOut">
              <a:rPr lang="en-US" smtClean="0">
                <a:solidFill>
                  <a:srgbClr val="465E9C"/>
                </a:solidFill>
              </a:rPr>
              <a:pPr/>
              <a:t>10/26/2016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C404FED9-30B1-44A0-A744-EEA63ACD869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7203948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EC9F2FD3-1E37-42BA-A445-14FE3BF6249F}" type="datetimeFigureOut">
              <a:rPr lang="en-US" smtClean="0">
                <a:solidFill>
                  <a:srgbClr val="465E9C"/>
                </a:solidFill>
              </a:rPr>
              <a:pPr/>
              <a:t>10/26/2016</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C404FED9-30B1-44A0-A744-EEA63ACD869A}"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731264" y="2121407"/>
            <a:ext cx="4267200" cy="3602736"/>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217920" y="2119313"/>
            <a:ext cx="4267200" cy="3605212"/>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14537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C9F2FD3-1E37-42BA-A445-14FE3BF6249F}" type="datetimeFigureOut">
              <a:rPr lang="en-US" smtClean="0">
                <a:solidFill>
                  <a:srgbClr val="465E9C"/>
                </a:solidFill>
              </a:rPr>
              <a:pPr/>
              <a:t>10/26/2016</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C404FED9-30B1-44A0-A744-EEA63ACD869A}" type="slidenum">
              <a:rPr lang="en-US" smtClean="0">
                <a:solidFill>
                  <a:srgbClr val="465E9C"/>
                </a:solidFill>
              </a:rPr>
              <a:pPr/>
              <a:t>‹#›</a:t>
            </a:fld>
            <a:endParaRPr lang="en-US">
              <a:solidFill>
                <a:srgbClr val="465E9C"/>
              </a:solidFill>
            </a:endParaRPr>
          </a:p>
        </p:txBody>
      </p:sp>
      <p:sp>
        <p:nvSpPr>
          <p:cNvPr id="11" name="Content Placeholder 10"/>
          <p:cNvSpPr>
            <a:spLocks noGrp="1"/>
          </p:cNvSpPr>
          <p:nvPr>
            <p:ph sz="quarter" idx="13"/>
          </p:nvPr>
        </p:nvSpPr>
        <p:spPr>
          <a:xfrm>
            <a:off x="1731264" y="2944368"/>
            <a:ext cx="4303776"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13638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9F2FD3-1E37-42BA-A445-14FE3BF6249F}" type="datetimeFigureOut">
              <a:rPr lang="en-US" smtClean="0">
                <a:solidFill>
                  <a:srgbClr val="465E9C"/>
                </a:solidFill>
              </a:rPr>
              <a:pPr/>
              <a:t>10/26/2016</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C404FED9-30B1-44A0-A744-EEA63ACD869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8084656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F2FD3-1E37-42BA-A445-14FE3BF6249F}" type="datetimeFigureOut">
              <a:rPr lang="en-US" smtClean="0">
                <a:solidFill>
                  <a:srgbClr val="465E9C"/>
                </a:solidFill>
              </a:rPr>
              <a:pPr/>
              <a:t>10/26/2016</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C404FED9-30B1-44A0-A744-EEA63ACD869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362653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8455598" y="5885673"/>
            <a:ext cx="1618428" cy="365125"/>
          </a:xfrm>
        </p:spPr>
        <p:txBody>
          <a:bodyPr/>
          <a:lstStyle/>
          <a:p>
            <a:fld id="{EC9F2FD3-1E37-42BA-A445-14FE3BF6249F}" type="datetimeFigureOut">
              <a:rPr lang="en-US" smtClean="0">
                <a:solidFill>
                  <a:srgbClr val="465E9C"/>
                </a:solidFill>
              </a:rPr>
              <a:pPr/>
              <a:t>10/26/2016</a:t>
            </a:fld>
            <a:endParaRPr lang="en-US">
              <a:solidFill>
                <a:srgbClr val="465E9C"/>
              </a:solidFill>
            </a:endParaRPr>
          </a:p>
        </p:txBody>
      </p:sp>
      <p:sp>
        <p:nvSpPr>
          <p:cNvPr id="6" name="Footer Placeholder 5"/>
          <p:cNvSpPr>
            <a:spLocks noGrp="1"/>
          </p:cNvSpPr>
          <p:nvPr>
            <p:ph type="ftr" sz="quarter" idx="11"/>
          </p:nvPr>
        </p:nvSpPr>
        <p:spPr>
          <a:xfrm rot="-60000">
            <a:off x="1219406" y="5829262"/>
            <a:ext cx="4696809"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10076418" y="5896962"/>
            <a:ext cx="738697" cy="365125"/>
          </a:xfrm>
        </p:spPr>
        <p:txBody>
          <a:bodyPr/>
          <a:lstStyle/>
          <a:p>
            <a:fld id="{C404FED9-30B1-44A0-A744-EEA63ACD869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62504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lvl1pPr>
              <a:defRPr sz="4000"/>
            </a:lvl1p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8128000" y="6248401"/>
            <a:ext cx="3556000" cy="365125"/>
          </a:xfrm>
          <a:prstGeom prst="rect">
            <a:avLst/>
          </a:prstGeom>
        </p:spPr>
        <p:txBody>
          <a:bodyPr/>
          <a:lstStyle/>
          <a:p>
            <a:fld id="{D62CEF3B-A037-46D0-B02C-1428F07E9383}" type="datetimeFigureOut">
              <a:rPr lang="en-US" smtClean="0"/>
              <a:t>10/26/2016</a:t>
            </a:fld>
            <a:endParaRPr lang="en-US" dirty="0"/>
          </a:p>
        </p:txBody>
      </p:sp>
      <p:sp>
        <p:nvSpPr>
          <p:cNvPr id="5" name="Footer Placeholder 4"/>
          <p:cNvSpPr>
            <a:spLocks noGrp="1"/>
          </p:cNvSpPr>
          <p:nvPr>
            <p:ph type="ftr" sz="quarter" idx="11"/>
          </p:nvPr>
        </p:nvSpPr>
        <p:spPr>
          <a:xfrm>
            <a:off x="812801" y="6248207"/>
            <a:ext cx="722811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CE482DC-2269-4F26-9D2A-7E44B1A4CD85}" type="slidenum">
              <a:rPr lang="en-US" smtClean="0"/>
              <a:t>‹#›</a:t>
            </a:fld>
            <a:endParaRPr lang="en-US" dirty="0"/>
          </a:p>
        </p:txBody>
      </p:sp>
      <p:sp>
        <p:nvSpPr>
          <p:cNvPr id="8" name="Content Placeholder 7"/>
          <p:cNvSpPr>
            <a:spLocks noGrp="1"/>
          </p:cNvSpPr>
          <p:nvPr>
            <p:ph sz="quarter" idx="1"/>
          </p:nvPr>
        </p:nvSpPr>
        <p:spPr>
          <a:xfrm>
            <a:off x="816864" y="1600200"/>
            <a:ext cx="10871200" cy="4495800"/>
          </a:xfrm>
        </p:spPr>
        <p:txBody>
          <a:bodyPr/>
          <a:lstStyle>
            <a:lvl1pPr>
              <a:defRPr sz="2800"/>
            </a:lvl1pPr>
            <a:lvl2pPr>
              <a:defRPr sz="2400"/>
            </a:lvl2pPr>
            <a:lvl3pPr>
              <a:defRPr sz="2000"/>
            </a:lvl3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94374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8461249" y="5888738"/>
            <a:ext cx="1618428" cy="365125"/>
          </a:xfrm>
        </p:spPr>
        <p:txBody>
          <a:bodyPr/>
          <a:lstStyle/>
          <a:p>
            <a:fld id="{EC9F2FD3-1E37-42BA-A445-14FE3BF6249F}" type="datetimeFigureOut">
              <a:rPr lang="en-US" smtClean="0">
                <a:solidFill>
                  <a:srgbClr val="465E9C"/>
                </a:solidFill>
              </a:rPr>
              <a:pPr/>
              <a:t>10/26/2016</a:t>
            </a:fld>
            <a:endParaRPr lang="en-US">
              <a:solidFill>
                <a:srgbClr val="465E9C"/>
              </a:solidFill>
            </a:endParaRPr>
          </a:p>
        </p:txBody>
      </p:sp>
      <p:sp>
        <p:nvSpPr>
          <p:cNvPr id="6" name="Footer Placeholder 5"/>
          <p:cNvSpPr>
            <a:spLocks noGrp="1"/>
          </p:cNvSpPr>
          <p:nvPr>
            <p:ph type="ftr" sz="quarter" idx="11"/>
          </p:nvPr>
        </p:nvSpPr>
        <p:spPr>
          <a:xfrm rot="-60000">
            <a:off x="1219426" y="5831038"/>
            <a:ext cx="4425391"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10082786" y="5900027"/>
            <a:ext cx="738697" cy="365125"/>
          </a:xfrm>
        </p:spPr>
        <p:txBody>
          <a:bodyPr/>
          <a:lstStyle/>
          <a:p>
            <a:fld id="{C404FED9-30B1-44A0-A744-EEA63ACD869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151126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F2FD3-1E37-42BA-A445-14FE3BF6249F}" type="datetimeFigureOut">
              <a:rPr lang="en-US" smtClean="0">
                <a:solidFill>
                  <a:srgbClr val="465E9C"/>
                </a:solidFill>
              </a:rPr>
              <a:pPr/>
              <a:t>10/26/2016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C404FED9-30B1-44A0-A744-EEA63ACD869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16425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F2FD3-1E37-42BA-A445-14FE3BF6249F}" type="datetimeFigureOut">
              <a:rPr lang="en-US" smtClean="0">
                <a:solidFill>
                  <a:srgbClr val="465E9C"/>
                </a:solidFill>
              </a:rPr>
              <a:pPr/>
              <a:t>10/26/2016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C404FED9-30B1-44A0-A744-EEA63ACD869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38987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8128000" y="6248401"/>
            <a:ext cx="3556000" cy="365125"/>
          </a:xfrm>
          <a:prstGeom prst="rect">
            <a:avLst/>
          </a:prstGeom>
        </p:spPr>
        <p:txBody>
          <a:bodyPr/>
          <a:lstStyle/>
          <a:p>
            <a:fld id="{96DFF08F-DC6B-4601-B491-B0F83F6DD2DA}" type="datetimeFigureOut">
              <a:rPr lang="en-US" smtClean="0"/>
              <a:t>10/26/2016</a:t>
            </a:fld>
            <a:endParaRPr lang="en-US" dirty="0"/>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FAB73BC-B049-4115-A692-8D63A059BFB8}" type="slidenum">
              <a:rPr lang="en-US" smtClean="0"/>
              <a:t>‹#›</a:t>
            </a:fld>
            <a:endParaRPr lang="en-US" dirty="0"/>
          </a:p>
        </p:txBody>
      </p:sp>
      <p:sp>
        <p:nvSpPr>
          <p:cNvPr id="14" name="Footer Placeholder 13"/>
          <p:cNvSpPr>
            <a:spLocks noGrp="1"/>
          </p:cNvSpPr>
          <p:nvPr>
            <p:ph type="ftr" sz="quarter" idx="12"/>
          </p:nvPr>
        </p:nvSpPr>
        <p:spPr>
          <a:xfrm>
            <a:off x="812801" y="6248207"/>
            <a:ext cx="7228111" cy="365125"/>
          </a:xfrm>
          <a:prstGeom prst="rect">
            <a:avLst/>
          </a:prstGeom>
        </p:spPr>
        <p:txBody>
          <a:bodyPr/>
          <a:lstStyle/>
          <a:p>
            <a:endParaRPr lang="en-US" dirty="0"/>
          </a:p>
        </p:txBody>
      </p:sp>
    </p:spTree>
    <p:extLst>
      <p:ext uri="{BB962C8B-B14F-4D97-AF65-F5344CB8AC3E}">
        <p14:creationId xmlns:p14="http://schemas.microsoft.com/office/powerpoint/2010/main" val="25298310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8128000" y="6248401"/>
            <a:ext cx="3556000" cy="365125"/>
          </a:xfrm>
          <a:prstGeom prst="rect">
            <a:avLst/>
          </a:prstGeom>
        </p:spPr>
        <p:txBody>
          <a:bodyPr rtlCol="0"/>
          <a:lstStyle/>
          <a:p>
            <a:fld id="{96DFF08F-DC6B-4601-B491-B0F83F6DD2DA}" type="datetimeFigureOut">
              <a:rPr lang="en-US" smtClean="0"/>
              <a:t>10/26/2016</a:t>
            </a:fld>
            <a:endParaRPr lang="en-US" dirty="0"/>
          </a:p>
        </p:txBody>
      </p:sp>
      <p:sp>
        <p:nvSpPr>
          <p:cNvPr id="10" name="Slide Number Placeholder 9"/>
          <p:cNvSpPr>
            <a:spLocks noGrp="1"/>
          </p:cNvSpPr>
          <p:nvPr>
            <p:ph type="sldNum" sz="quarter" idx="16"/>
          </p:nvPr>
        </p:nvSpPr>
        <p:spPr/>
        <p:txBody>
          <a:bodyPr rtlCol="0"/>
          <a:lstStyle/>
          <a:p>
            <a:fld id="{4FAB73BC-B049-4115-A692-8D63A059BFB8}" type="slidenum">
              <a:rPr lang="en-US" smtClean="0"/>
              <a:t>‹#›</a:t>
            </a:fld>
            <a:endParaRPr lang="en-US" dirty="0"/>
          </a:p>
        </p:txBody>
      </p:sp>
      <p:sp>
        <p:nvSpPr>
          <p:cNvPr id="12" name="Footer Placeholder 11"/>
          <p:cNvSpPr>
            <a:spLocks noGrp="1"/>
          </p:cNvSpPr>
          <p:nvPr>
            <p:ph type="ftr" sz="quarter" idx="17"/>
          </p:nvPr>
        </p:nvSpPr>
        <p:spPr>
          <a:xfrm>
            <a:off x="812801" y="6248207"/>
            <a:ext cx="7228111" cy="365125"/>
          </a:xfrm>
          <a:prstGeom prst="rect">
            <a:avLst/>
          </a:prstGeom>
        </p:spPr>
        <p:txBody>
          <a:bodyPr rtlCol="0"/>
          <a:lstStyle/>
          <a:p>
            <a:endParaRPr lang="en-US" dirty="0"/>
          </a:p>
        </p:txBody>
      </p:sp>
    </p:spTree>
    <p:extLst>
      <p:ext uri="{BB962C8B-B14F-4D97-AF65-F5344CB8AC3E}">
        <p14:creationId xmlns:p14="http://schemas.microsoft.com/office/powerpoint/2010/main" val="42507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lvl1pPr>
              <a:defRPr sz="2400"/>
            </a:lvl1pPr>
            <a:lvl2pPr>
              <a:defRPr sz="2200"/>
            </a:lvl2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6400800" y="2438400"/>
            <a:ext cx="5181600" cy="3581400"/>
          </a:xfrm>
        </p:spPr>
        <p:txBody>
          <a:bodyPr/>
          <a:lstStyle>
            <a:lvl1pPr>
              <a:defRPr sz="2400"/>
            </a:lvl1pPr>
            <a:lvl2pPr>
              <a:defRPr sz="2200"/>
            </a:lvl2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0" name="Date Placeholder 9"/>
          <p:cNvSpPr>
            <a:spLocks noGrp="1"/>
          </p:cNvSpPr>
          <p:nvPr>
            <p:ph type="dt" sz="half" idx="15"/>
          </p:nvPr>
        </p:nvSpPr>
        <p:spPr>
          <a:xfrm>
            <a:off x="8128000" y="6248401"/>
            <a:ext cx="3556000" cy="365125"/>
          </a:xfrm>
          <a:prstGeom prst="rect">
            <a:avLst/>
          </a:prstGeom>
        </p:spPr>
        <p:txBody>
          <a:bodyPr rtlCol="0"/>
          <a:lstStyle/>
          <a:p>
            <a:fld id="{96DFF08F-DC6B-4601-B491-B0F83F6DD2DA}" type="datetimeFigureOut">
              <a:rPr lang="en-US" smtClean="0"/>
              <a:t>10/26/2016</a:t>
            </a:fld>
            <a:endParaRPr lang="en-US" dirty="0"/>
          </a:p>
        </p:txBody>
      </p:sp>
      <p:sp>
        <p:nvSpPr>
          <p:cNvPr id="12" name="Slide Number Placeholder 11"/>
          <p:cNvSpPr>
            <a:spLocks noGrp="1"/>
          </p:cNvSpPr>
          <p:nvPr>
            <p:ph type="sldNum" sz="quarter" idx="16"/>
          </p:nvPr>
        </p:nvSpPr>
        <p:spPr/>
        <p:txBody>
          <a:bodyPr rtlCol="0"/>
          <a:lstStyle/>
          <a:p>
            <a:fld id="{4FAB73BC-B049-4115-A692-8D63A059BFB8}" type="slidenum">
              <a:rPr lang="en-US" smtClean="0"/>
              <a:t>‹#›</a:t>
            </a:fld>
            <a:endParaRPr lang="en-US" dirty="0"/>
          </a:p>
        </p:txBody>
      </p:sp>
      <p:sp>
        <p:nvSpPr>
          <p:cNvPr id="14" name="Footer Placeholder 13"/>
          <p:cNvSpPr>
            <a:spLocks noGrp="1"/>
          </p:cNvSpPr>
          <p:nvPr>
            <p:ph type="ftr" sz="quarter" idx="17"/>
          </p:nvPr>
        </p:nvSpPr>
        <p:spPr>
          <a:xfrm>
            <a:off x="812801" y="6248207"/>
            <a:ext cx="7228111" cy="365125"/>
          </a:xfrm>
          <a:prstGeom prst="rect">
            <a:avLst/>
          </a:prstGeom>
        </p:spPr>
        <p:txBody>
          <a:bodyPr rtlCol="0"/>
          <a:lstStyle/>
          <a:p>
            <a:endParaRPr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noAutofit/>
          </a:bodyPr>
          <a:lstStyle>
            <a:lvl1pPr marL="0" indent="0">
              <a:buFontTx/>
              <a:buNone/>
              <a:defRPr sz="28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noAutofit/>
          </a:bodyPr>
          <a:lstStyle>
            <a:lvl1pPr marL="0" indent="0">
              <a:buFontTx/>
              <a:buNone/>
              <a:defRPr sz="28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58628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kumimoji="0" lang="en-US" smtClean="0"/>
              <a:t>Click to edit Master title style</a:t>
            </a:r>
            <a:endParaRPr kumimoji="0" lang="en-US" dirty="0"/>
          </a:p>
        </p:txBody>
      </p:sp>
      <p:sp>
        <p:nvSpPr>
          <p:cNvPr id="3" name="Date Placeholder 2"/>
          <p:cNvSpPr>
            <a:spLocks noGrp="1"/>
          </p:cNvSpPr>
          <p:nvPr>
            <p:ph type="dt" sz="half" idx="10"/>
          </p:nvPr>
        </p:nvSpPr>
        <p:spPr>
          <a:xfrm>
            <a:off x="8128000" y="6248401"/>
            <a:ext cx="3556000" cy="365125"/>
          </a:xfrm>
          <a:prstGeom prst="rect">
            <a:avLst/>
          </a:prstGeom>
        </p:spPr>
        <p:txBody>
          <a:bodyPr/>
          <a:lstStyle/>
          <a:p>
            <a:fld id="{96DFF08F-DC6B-4601-B491-B0F83F6DD2DA}" type="datetimeFigureOut">
              <a:rPr lang="en-US" smtClean="0"/>
              <a:t>10/26/2016</a:t>
            </a:fld>
            <a:endParaRPr lang="en-US" dirty="0"/>
          </a:p>
        </p:txBody>
      </p:sp>
      <p:sp>
        <p:nvSpPr>
          <p:cNvPr id="4" name="Footer Placeholder 3"/>
          <p:cNvSpPr>
            <a:spLocks noGrp="1"/>
          </p:cNvSpPr>
          <p:nvPr>
            <p:ph type="ftr" sz="quarter" idx="11"/>
          </p:nvPr>
        </p:nvSpPr>
        <p:spPr>
          <a:xfrm>
            <a:off x="812801" y="6248207"/>
            <a:ext cx="7228111"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49041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3556000" cy="365125"/>
          </a:xfrm>
          <a:prstGeom prst="rect">
            <a:avLst/>
          </a:prstGeom>
        </p:spPr>
        <p:txBody>
          <a:bodyPr/>
          <a:lstStyle/>
          <a:p>
            <a:fld id="{96DFF08F-DC6B-4601-B491-B0F83F6DD2DA}" type="datetimeFigureOut">
              <a:rPr lang="en-US" smtClean="0"/>
              <a:pPr/>
              <a:t>10/26/2016</a:t>
            </a:fld>
            <a:endParaRPr lang="en-US" dirty="0"/>
          </a:p>
        </p:txBody>
      </p:sp>
      <p:sp>
        <p:nvSpPr>
          <p:cNvPr id="3" name="Footer Placeholder 2"/>
          <p:cNvSpPr>
            <a:spLocks noGrp="1"/>
          </p:cNvSpPr>
          <p:nvPr>
            <p:ph type="ftr" sz="quarter" idx="11"/>
          </p:nvPr>
        </p:nvSpPr>
        <p:spPr>
          <a:xfrm>
            <a:off x="812801" y="6248207"/>
            <a:ext cx="7228111"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532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8128000" y="6248401"/>
            <a:ext cx="3556000" cy="365125"/>
          </a:xfrm>
          <a:prstGeom prst="rect">
            <a:avLst/>
          </a:prstGeom>
        </p:spPr>
        <p:txBody>
          <a:bodyPr/>
          <a:lstStyle/>
          <a:p>
            <a:fld id="{96DFF08F-DC6B-4601-B491-B0F83F6DD2DA}" type="datetimeFigureOut">
              <a:rPr lang="en-US" smtClean="0"/>
              <a:pPr/>
              <a:t>10/26/2016</a:t>
            </a:fld>
            <a:endParaRPr lang="en-US" dirty="0"/>
          </a:p>
        </p:txBody>
      </p:sp>
      <p:sp>
        <p:nvSpPr>
          <p:cNvPr id="6" name="Footer Placeholder 5"/>
          <p:cNvSpPr>
            <a:spLocks noGrp="1"/>
          </p:cNvSpPr>
          <p:nvPr>
            <p:ph type="ftr" sz="quarter" idx="11"/>
          </p:nvPr>
        </p:nvSpPr>
        <p:spPr>
          <a:xfrm>
            <a:off x="812801" y="6248207"/>
            <a:ext cx="722811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6791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bg>
      <p:bgRef idx="1003">
        <a:schemeClr val="bg2"/>
      </p:bgRef>
    </p:bg>
    <p:spTree>
      <p:nvGrpSpPr>
        <p:cNvPr id="1" name=""/>
        <p:cNvGrpSpPr/>
        <p:nvPr/>
      </p:nvGrpSpPr>
      <p:grpSpPr>
        <a:xfrm>
          <a:off x="0" y="0"/>
          <a:ext cx="0" cy="0"/>
          <a:chOff x="0" y="0"/>
          <a:chExt cx="0" cy="0"/>
        </a:xfrm>
      </p:grpSpPr>
      <p:sp>
        <p:nvSpPr>
          <p:cNvPr id="8" name="Rectangle 7"/>
          <p:cNvSpPr/>
          <p:nvPr/>
        </p:nvSpPr>
        <p:spPr bwMode="white">
          <a:xfrm>
            <a:off x="0" y="354805"/>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0" y="440495"/>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45792" y="425255"/>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35171"/>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6" name="Text Placeholder 15"/>
          <p:cNvSpPr>
            <a:spLocks noGrp="1"/>
          </p:cNvSpPr>
          <p:nvPr>
            <p:ph type="body" sz="quarter" idx="10"/>
          </p:nvPr>
        </p:nvSpPr>
        <p:spPr>
          <a:xfrm>
            <a:off x="2063752" y="1241426"/>
            <a:ext cx="10128249"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58197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283210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rtl="0" eaLnBrk="1" latinLnBrk="0" hangingPunct="1">
        <a:spcBef>
          <a:spcPct val="0"/>
        </a:spcBef>
        <a:buNone/>
        <a:defRPr kumimoji="0" sz="4000" b="1"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8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4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2" name="Rectangle 11"/>
          <p:cNvSpPr/>
          <p:nvPr/>
        </p:nvSpPr>
        <p:spPr>
          <a:xfrm>
            <a:off x="975360" y="576072"/>
            <a:ext cx="10261600" cy="5715000"/>
          </a:xfrm>
          <a:prstGeom prst="rect">
            <a:avLst/>
          </a:prstGeom>
          <a:blipFill dpi="0" rotWithShape="1">
            <a:blip r:embed="rId13" cstate="print">
              <a:alphaModFix amt="20000"/>
              <a:grayscl/>
              <a:extLst>
                <a:ext uri="{BEBA8EAE-BF5A-486C-A8C5-ECC9F3942E4B}">
                  <a14:imgProps xmlns:a14="http://schemas.microsoft.com/office/drawing/2010/main">
                    <a14:imgLayer r:embed="rId14">
                      <a14:imgEffect>
                        <a14:sharpenSoften amount="-50000"/>
                      </a14:imgEffect>
                      <a14:imgEffect>
                        <a14:brightnessContrast bright="100000" contrast="20000"/>
                      </a14:imgEffect>
                    </a14:imgLayer>
                  </a14:imgProps>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0" y="2119257"/>
            <a:ext cx="9183032" cy="360381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defTabSz="914400"/>
            <a:fld id="{EC9F2FD3-1E37-42BA-A445-14FE3BF6249F}" type="datetimeFigureOut">
              <a:rPr lang="en-US" smtClean="0">
                <a:solidFill>
                  <a:srgbClr val="465E9C"/>
                </a:solidFill>
              </a:rPr>
              <a:pPr defTabSz="914400"/>
              <a:t>10/26/2016</a:t>
            </a:fld>
            <a:endParaRPr lang="en-US">
              <a:solidFill>
                <a:srgbClr val="465E9C"/>
              </a:solidFill>
            </a:endParaRPr>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defTabSz="914400"/>
            <a:endParaRPr lang="en-US">
              <a:solidFill>
                <a:srgbClr val="465E9C"/>
              </a:solidFill>
            </a:endParaRPr>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defTabSz="914400"/>
            <a:fld id="{C404FED9-30B1-44A0-A744-EEA63ACD869A}" type="slidenum">
              <a:rPr lang="en-US" smtClean="0">
                <a:solidFill>
                  <a:srgbClr val="465E9C"/>
                </a:solidFill>
              </a:rPr>
              <a:pPr defTabSz="914400"/>
              <a:t>‹#›</a:t>
            </a:fld>
            <a:endParaRPr lang="en-US">
              <a:solidFill>
                <a:srgbClr val="465E9C"/>
              </a:solidFill>
            </a:endParaRPr>
          </a:p>
        </p:txBody>
      </p:sp>
    </p:spTree>
    <p:extLst>
      <p:ext uri="{BB962C8B-B14F-4D97-AF65-F5344CB8AC3E}">
        <p14:creationId xmlns:p14="http://schemas.microsoft.com/office/powerpoint/2010/main" val="38756728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defTabSz="914400" rtl="0" eaLnBrk="1" latinLnBrk="0" hangingPunct="1">
        <a:spcBef>
          <a:spcPct val="0"/>
        </a:spcBef>
        <a:buNone/>
        <a:defRPr sz="4000" u="sng" kern="1200">
          <a:solidFill>
            <a:schemeClr val="tx1"/>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8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2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419" y="237794"/>
            <a:ext cx="3180202" cy="3180202"/>
          </a:xfrm>
          <a:prstGeom prst="ellipse">
            <a:avLst/>
          </a:prstGeom>
        </p:spPr>
      </p:pic>
      <p:sp>
        <p:nvSpPr>
          <p:cNvPr id="2" name="Title 1"/>
          <p:cNvSpPr>
            <a:spLocks noGrp="1"/>
          </p:cNvSpPr>
          <p:nvPr>
            <p:ph type="ctrTitle"/>
          </p:nvPr>
        </p:nvSpPr>
        <p:spPr>
          <a:xfrm>
            <a:off x="91440" y="3040654"/>
            <a:ext cx="11694160" cy="2826745"/>
          </a:xfrm>
        </p:spPr>
        <p:txBody>
          <a:bodyPr>
            <a:normAutofit fontScale="90000"/>
          </a:bodyPr>
          <a:lstStyle/>
          <a:p>
            <a:pPr algn="ctr"/>
            <a:r>
              <a:rPr lang="en-US" sz="6000" dirty="0">
                <a:solidFill>
                  <a:schemeClr val="tx1"/>
                </a:solidFill>
                <a:latin typeface="Calibri" panose="020F0502020204030204" pitchFamily="34" charset="0"/>
              </a:rPr>
              <a:t>Enhancement of an </a:t>
            </a:r>
            <a:r>
              <a:rPr lang="en-US" sz="6000" dirty="0" smtClean="0">
                <a:solidFill>
                  <a:schemeClr val="tx1"/>
                </a:solidFill>
                <a:latin typeface="Calibri" panose="020F0502020204030204" pitchFamily="34" charset="0"/>
              </a:rPr>
              <a:t>Experiential </a:t>
            </a:r>
            <a:r>
              <a:rPr lang="en-US" sz="6000" dirty="0">
                <a:solidFill>
                  <a:schemeClr val="tx1"/>
                </a:solidFill>
                <a:latin typeface="Calibri" panose="020F0502020204030204" pitchFamily="34" charset="0"/>
              </a:rPr>
              <a:t>E</a:t>
            </a:r>
            <a:r>
              <a:rPr lang="en-US" sz="6000" dirty="0" smtClean="0">
                <a:solidFill>
                  <a:schemeClr val="tx1"/>
                </a:solidFill>
                <a:latin typeface="Calibri" panose="020F0502020204030204" pitchFamily="34" charset="0"/>
              </a:rPr>
              <a:t>ducation Rotation </a:t>
            </a:r>
            <a:r>
              <a:rPr lang="en-US" sz="6000" dirty="0">
                <a:solidFill>
                  <a:schemeClr val="tx1"/>
                </a:solidFill>
                <a:latin typeface="Calibri" panose="020F0502020204030204" pitchFamily="34" charset="0"/>
              </a:rPr>
              <a:t>U</a:t>
            </a:r>
            <a:r>
              <a:rPr lang="en-US" sz="6000" dirty="0" smtClean="0">
                <a:solidFill>
                  <a:schemeClr val="tx1"/>
                </a:solidFill>
                <a:latin typeface="Calibri" panose="020F0502020204030204" pitchFamily="34" charset="0"/>
              </a:rPr>
              <a:t>tilizing </a:t>
            </a:r>
            <a:r>
              <a:rPr lang="en-US" sz="6000" dirty="0">
                <a:solidFill>
                  <a:schemeClr val="tx1"/>
                </a:solidFill>
                <a:latin typeface="Calibri" panose="020F0502020204030204" pitchFamily="34" charset="0"/>
              </a:rPr>
              <a:t>the </a:t>
            </a:r>
            <a:r>
              <a:rPr lang="en-US" sz="6000" dirty="0" smtClean="0">
                <a:solidFill>
                  <a:schemeClr val="tx1"/>
                </a:solidFill>
                <a:latin typeface="Calibri" panose="020F0502020204030204" pitchFamily="34" charset="0"/>
              </a:rPr>
              <a:t>Methods </a:t>
            </a:r>
            <a:r>
              <a:rPr lang="en-US" sz="6000" dirty="0">
                <a:solidFill>
                  <a:schemeClr val="tx1"/>
                </a:solidFill>
                <a:latin typeface="Calibri" panose="020F0502020204030204" pitchFamily="34" charset="0"/>
              </a:rPr>
              <a:t>of </a:t>
            </a:r>
            <a:r>
              <a:rPr lang="en-US" sz="6000" dirty="0" smtClean="0">
                <a:solidFill>
                  <a:schemeClr val="tx1"/>
                </a:solidFill>
                <a:latin typeface="Calibri" panose="020F0502020204030204" pitchFamily="34" charset="0"/>
              </a:rPr>
              <a:t>Excellent </a:t>
            </a:r>
            <a:r>
              <a:rPr lang="en-US" sz="6000" dirty="0">
                <a:solidFill>
                  <a:schemeClr val="tx1"/>
                </a:solidFill>
                <a:latin typeface="Calibri" panose="020F0502020204030204" pitchFamily="34" charset="0"/>
              </a:rPr>
              <a:t>P</a:t>
            </a:r>
            <a:r>
              <a:rPr lang="en-US" sz="6000" dirty="0" smtClean="0">
                <a:solidFill>
                  <a:schemeClr val="tx1"/>
                </a:solidFill>
                <a:latin typeface="Calibri" panose="020F0502020204030204" pitchFamily="34" charset="0"/>
              </a:rPr>
              <a:t>receptors</a:t>
            </a:r>
            <a:endParaRPr lang="en-US" sz="6600" b="1" dirty="0">
              <a:solidFill>
                <a:schemeClr val="tx1"/>
              </a:solidFill>
              <a:latin typeface="Calibri" panose="020F0502020204030204" pitchFamily="34" charset="0"/>
            </a:endParaRPr>
          </a:p>
        </p:txBody>
      </p:sp>
      <p:sp>
        <p:nvSpPr>
          <p:cNvPr id="3" name="Subtitle 2"/>
          <p:cNvSpPr>
            <a:spLocks noGrp="1"/>
          </p:cNvSpPr>
          <p:nvPr>
            <p:ph type="subTitle" idx="1"/>
          </p:nvPr>
        </p:nvSpPr>
        <p:spPr/>
        <p:txBody>
          <a:bodyPr>
            <a:normAutofit fontScale="77500" lnSpcReduction="20000"/>
          </a:bodyPr>
          <a:lstStyle/>
          <a:p>
            <a:r>
              <a:rPr lang="en-US" dirty="0" smtClean="0"/>
              <a:t>Presented by Regina Tabor, RPh. and Dr. Nicole Farrell</a:t>
            </a:r>
          </a:p>
          <a:p>
            <a:r>
              <a:rPr lang="en-US" dirty="0" smtClean="0"/>
              <a:t>October 27, 2017 at the </a:t>
            </a:r>
            <a:r>
              <a:rPr lang="en-US" dirty="0"/>
              <a:t>F</a:t>
            </a:r>
            <a:r>
              <a:rPr lang="en-US" dirty="0" smtClean="0"/>
              <a:t>eik school of pharmacy preceptor CE conference</a:t>
            </a:r>
            <a:endParaRPr lang="en-US" dirty="0"/>
          </a:p>
        </p:txBody>
      </p:sp>
    </p:spTree>
    <p:extLst>
      <p:ext uri="{BB962C8B-B14F-4D97-AF65-F5344CB8AC3E}">
        <p14:creationId xmlns:p14="http://schemas.microsoft.com/office/powerpoint/2010/main" val="582791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Why is it Necessary?</a:t>
            </a:r>
            <a:endParaRPr lang="en-US" dirty="0"/>
          </a:p>
        </p:txBody>
      </p:sp>
      <p:sp>
        <p:nvSpPr>
          <p:cNvPr id="3" name="Content Placeholder 2"/>
          <p:cNvSpPr>
            <a:spLocks noGrp="1"/>
          </p:cNvSpPr>
          <p:nvPr>
            <p:ph sz="quarter" idx="1"/>
          </p:nvPr>
        </p:nvSpPr>
        <p:spPr/>
        <p:txBody>
          <a:bodyPr/>
          <a:lstStyle/>
          <a:p>
            <a:r>
              <a:rPr lang="en-US" sz="3200" dirty="0"/>
              <a:t>Critical Foundational </a:t>
            </a:r>
            <a:r>
              <a:rPr lang="en-US" sz="3200" dirty="0" smtClean="0"/>
              <a:t>Step</a:t>
            </a:r>
          </a:p>
          <a:p>
            <a:pPr lvl="1"/>
            <a:r>
              <a:rPr lang="en-US" sz="2800" dirty="0" smtClean="0"/>
              <a:t>First Impressions</a:t>
            </a:r>
          </a:p>
          <a:p>
            <a:pPr lvl="1"/>
            <a:r>
              <a:rPr lang="en-US" sz="2800" dirty="0" smtClean="0"/>
              <a:t>Road map for the rotation</a:t>
            </a:r>
            <a:endParaRPr lang="en-US" sz="2800" dirty="0"/>
          </a:p>
          <a:p>
            <a:r>
              <a:rPr lang="en-US" sz="3200" dirty="0"/>
              <a:t>Sets the tone for the rest of the </a:t>
            </a:r>
            <a:r>
              <a:rPr lang="en-US" sz="3200" dirty="0" smtClean="0"/>
              <a:t>internship</a:t>
            </a:r>
          </a:p>
          <a:p>
            <a:pPr lvl="1"/>
            <a:r>
              <a:rPr lang="en-US" sz="2800" dirty="0" smtClean="0"/>
              <a:t>Strengthen preceptor &amp; student relationship</a:t>
            </a:r>
            <a:endParaRPr lang="en-US" sz="2800" dirty="0"/>
          </a:p>
          <a:p>
            <a:endParaRPr lang="en-US" dirty="0"/>
          </a:p>
        </p:txBody>
      </p:sp>
      <p:sp>
        <p:nvSpPr>
          <p:cNvPr id="4" name="Rectangle 3"/>
          <p:cNvSpPr/>
          <p:nvPr/>
        </p:nvSpPr>
        <p:spPr>
          <a:xfrm>
            <a:off x="238699" y="6464030"/>
            <a:ext cx="9246824" cy="276999"/>
          </a:xfrm>
          <a:prstGeom prst="rect">
            <a:avLst/>
          </a:prstGeom>
        </p:spPr>
        <p:txBody>
          <a:bodyPr wrap="square">
            <a:spAutoFit/>
          </a:bodyPr>
          <a:lstStyle/>
          <a:p>
            <a:r>
              <a:rPr lang="en-US" sz="1200" dirty="0"/>
              <a:t>Preceptor’s Handbook for Pharmacists-3rd edition Cuellar and Ginsburg 2016, page 108</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7291" y="4066181"/>
            <a:ext cx="2782691" cy="2226153"/>
          </a:xfrm>
          <a:prstGeom prst="rect">
            <a:avLst/>
          </a:prstGeom>
        </p:spPr>
      </p:pic>
    </p:spTree>
    <p:extLst>
      <p:ext uri="{BB962C8B-B14F-4D97-AF65-F5344CB8AC3E}">
        <p14:creationId xmlns:p14="http://schemas.microsoft.com/office/powerpoint/2010/main" val="292022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344" y="2546665"/>
            <a:ext cx="3675807" cy="2756855"/>
          </a:xfrm>
          <a:prstGeom prst="rect">
            <a:avLst/>
          </a:prstGeom>
        </p:spPr>
      </p:pic>
      <p:sp>
        <p:nvSpPr>
          <p:cNvPr id="2" name="Title 1"/>
          <p:cNvSpPr>
            <a:spLocks noGrp="1"/>
          </p:cNvSpPr>
          <p:nvPr>
            <p:ph type="title"/>
          </p:nvPr>
        </p:nvSpPr>
        <p:spPr/>
        <p:txBody>
          <a:bodyPr/>
          <a:lstStyle/>
          <a:p>
            <a:r>
              <a:rPr lang="en-US" dirty="0" smtClean="0"/>
              <a:t>Orientation: Pre-Rotation</a:t>
            </a:r>
            <a:endParaRPr lang="en-US" dirty="0"/>
          </a:p>
        </p:txBody>
      </p:sp>
      <p:sp>
        <p:nvSpPr>
          <p:cNvPr id="3" name="Content Placeholder 2"/>
          <p:cNvSpPr>
            <a:spLocks noGrp="1"/>
          </p:cNvSpPr>
          <p:nvPr>
            <p:ph sz="quarter" idx="1"/>
          </p:nvPr>
        </p:nvSpPr>
        <p:spPr>
          <a:xfrm>
            <a:off x="816864" y="1600200"/>
            <a:ext cx="7269045" cy="4495800"/>
          </a:xfrm>
        </p:spPr>
        <p:txBody>
          <a:bodyPr/>
          <a:lstStyle/>
          <a:p>
            <a:pPr marL="320040" lvl="1" indent="-320040">
              <a:spcBef>
                <a:spcPts val="700"/>
              </a:spcBef>
              <a:buClr>
                <a:schemeClr val="accent2"/>
              </a:buClr>
              <a:buSzPct val="60000"/>
              <a:buFont typeface="Wingdings"/>
              <a:buChar char=""/>
            </a:pPr>
            <a:r>
              <a:rPr lang="en-US" sz="3200" dirty="0" smtClean="0"/>
              <a:t>Initial Conversations (</a:t>
            </a:r>
            <a:r>
              <a:rPr lang="en-US" sz="2800" dirty="0" smtClean="0"/>
              <a:t>Preparatory </a:t>
            </a:r>
            <a:r>
              <a:rPr lang="en-US" sz="2800" dirty="0"/>
              <a:t>information for </a:t>
            </a:r>
            <a:r>
              <a:rPr lang="en-US" sz="2800" dirty="0" smtClean="0"/>
              <a:t>rotation)</a:t>
            </a:r>
            <a:endParaRPr lang="en-US" sz="3200" dirty="0" smtClean="0"/>
          </a:p>
          <a:p>
            <a:pPr lvl="1"/>
            <a:r>
              <a:rPr lang="en-US" sz="2800" dirty="0" smtClean="0"/>
              <a:t>Directions to the site</a:t>
            </a:r>
          </a:p>
          <a:p>
            <a:pPr lvl="1"/>
            <a:r>
              <a:rPr lang="en-US" sz="2800" dirty="0" smtClean="0"/>
              <a:t>Parking information</a:t>
            </a:r>
          </a:p>
          <a:p>
            <a:pPr lvl="1"/>
            <a:r>
              <a:rPr lang="en-US" sz="2800" dirty="0" smtClean="0"/>
              <a:t>Arrival time</a:t>
            </a:r>
          </a:p>
          <a:p>
            <a:pPr lvl="1"/>
            <a:r>
              <a:rPr lang="en-US" sz="2800" dirty="0" smtClean="0"/>
              <a:t>Meeting place</a:t>
            </a:r>
          </a:p>
          <a:p>
            <a:pPr lvl="1"/>
            <a:r>
              <a:rPr lang="en-US" sz="2800" dirty="0" smtClean="0"/>
              <a:t>Items to bring</a:t>
            </a:r>
          </a:p>
          <a:p>
            <a:pPr lvl="1"/>
            <a:r>
              <a:rPr lang="en-US" sz="2800" dirty="0" smtClean="0"/>
              <a:t>Site specific pre-rotation requirements (training, paperwork, pre-readings etc.)</a:t>
            </a:r>
          </a:p>
          <a:p>
            <a:pPr lvl="1"/>
            <a:endParaRPr lang="en-US" sz="2200" dirty="0" smtClean="0"/>
          </a:p>
          <a:p>
            <a:pPr lvl="1"/>
            <a:endParaRPr lang="en-US" sz="2200" dirty="0" smtClean="0"/>
          </a:p>
          <a:p>
            <a:pPr lvl="2"/>
            <a:endParaRPr lang="en-US" dirty="0" smtClean="0"/>
          </a:p>
          <a:p>
            <a:pPr lvl="2"/>
            <a:endParaRPr lang="en-US" dirty="0" smtClean="0"/>
          </a:p>
          <a:p>
            <a:pPr lvl="2"/>
            <a:endParaRPr lang="en-US" dirty="0" smtClean="0"/>
          </a:p>
          <a:p>
            <a:pPr lvl="2"/>
            <a:endParaRPr lang="en-US" dirty="0" smtClean="0"/>
          </a:p>
          <a:p>
            <a:pPr lvl="2"/>
            <a:endParaRPr lang="en-US" dirty="0"/>
          </a:p>
        </p:txBody>
      </p:sp>
      <p:sp>
        <p:nvSpPr>
          <p:cNvPr id="4" name="Rectangle 3"/>
          <p:cNvSpPr/>
          <p:nvPr/>
        </p:nvSpPr>
        <p:spPr>
          <a:xfrm>
            <a:off x="195072" y="6292334"/>
            <a:ext cx="9360408" cy="276999"/>
          </a:xfrm>
          <a:prstGeom prst="rect">
            <a:avLst/>
          </a:prstGeom>
        </p:spPr>
        <p:txBody>
          <a:bodyPr wrap="square">
            <a:spAutoFit/>
          </a:bodyPr>
          <a:lstStyle/>
          <a:p>
            <a:pPr lvl="0"/>
            <a:r>
              <a:rPr lang="en-US" sz="1200" dirty="0"/>
              <a:t>Preceptor’s Handbook for Pharmacists-3</a:t>
            </a:r>
            <a:r>
              <a:rPr lang="en-US" sz="1200" baseline="30000" dirty="0"/>
              <a:t>rd</a:t>
            </a:r>
            <a:r>
              <a:rPr lang="en-US" sz="1200" dirty="0"/>
              <a:t> edition Cuellar and Ginsburg 2016, page 13</a:t>
            </a:r>
          </a:p>
        </p:txBody>
      </p:sp>
    </p:spTree>
    <p:extLst>
      <p:ext uri="{BB962C8B-B14F-4D97-AF65-F5344CB8AC3E}">
        <p14:creationId xmlns:p14="http://schemas.microsoft.com/office/powerpoint/2010/main" val="3460926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What to Include</a:t>
            </a:r>
            <a:endParaRPr lang="en-US" dirty="0"/>
          </a:p>
        </p:txBody>
      </p:sp>
      <p:sp>
        <p:nvSpPr>
          <p:cNvPr id="3" name="Content Placeholder 2"/>
          <p:cNvSpPr>
            <a:spLocks noGrp="1"/>
          </p:cNvSpPr>
          <p:nvPr>
            <p:ph sz="quarter" idx="1"/>
          </p:nvPr>
        </p:nvSpPr>
        <p:spPr>
          <a:xfrm>
            <a:off x="816864" y="1600199"/>
            <a:ext cx="10871200" cy="4918556"/>
          </a:xfrm>
        </p:spPr>
        <p:txBody>
          <a:bodyPr>
            <a:normAutofit lnSpcReduction="10000"/>
          </a:bodyPr>
          <a:lstStyle/>
          <a:p>
            <a:r>
              <a:rPr lang="en-US" dirty="0" smtClean="0"/>
              <a:t>Meet &amp; Greet</a:t>
            </a:r>
          </a:p>
          <a:p>
            <a:pPr lvl="1"/>
            <a:r>
              <a:rPr lang="en-US" dirty="0" smtClean="0"/>
              <a:t>Student </a:t>
            </a:r>
            <a:r>
              <a:rPr lang="en-US" dirty="0"/>
              <a:t>background, pharmacy experience, career goals</a:t>
            </a:r>
          </a:p>
          <a:p>
            <a:pPr lvl="1"/>
            <a:r>
              <a:rPr lang="en-US" dirty="0" smtClean="0"/>
              <a:t>Preceptor background, </a:t>
            </a:r>
            <a:r>
              <a:rPr lang="en-US" dirty="0"/>
              <a:t>pharmacy </a:t>
            </a:r>
            <a:r>
              <a:rPr lang="en-US" dirty="0" smtClean="0"/>
              <a:t>experience, career goals</a:t>
            </a:r>
          </a:p>
          <a:p>
            <a:r>
              <a:rPr lang="en-US" dirty="0" smtClean="0"/>
              <a:t>Site</a:t>
            </a:r>
          </a:p>
          <a:p>
            <a:pPr lvl="1"/>
            <a:r>
              <a:rPr lang="en-US" dirty="0" smtClean="0"/>
              <a:t>Tour of the department &amp; facility</a:t>
            </a:r>
          </a:p>
          <a:p>
            <a:pPr lvl="1"/>
            <a:r>
              <a:rPr lang="en-US" dirty="0" smtClean="0"/>
              <a:t>Map </a:t>
            </a:r>
          </a:p>
          <a:p>
            <a:pPr lvl="1"/>
            <a:r>
              <a:rPr lang="en-US" dirty="0"/>
              <a:t>Mission, vision and history of </a:t>
            </a:r>
            <a:r>
              <a:rPr lang="en-US" dirty="0" smtClean="0"/>
              <a:t>company/organization</a:t>
            </a:r>
            <a:endParaRPr lang="en-US" dirty="0"/>
          </a:p>
          <a:p>
            <a:r>
              <a:rPr lang="en-US" dirty="0" smtClean="0"/>
              <a:t>Personnel</a:t>
            </a:r>
          </a:p>
          <a:p>
            <a:pPr lvl="1"/>
            <a:r>
              <a:rPr lang="en-US" dirty="0" smtClean="0"/>
              <a:t>Preceptors &amp; Pharmacy Staff</a:t>
            </a:r>
          </a:p>
          <a:p>
            <a:pPr lvl="1"/>
            <a:r>
              <a:rPr lang="en-US" dirty="0" smtClean="0"/>
              <a:t>Organization chart for the pharmacy department/key personnel</a:t>
            </a:r>
          </a:p>
          <a:p>
            <a:pPr lvl="1"/>
            <a:r>
              <a:rPr lang="en-US" dirty="0" smtClean="0"/>
              <a:t>Directory (or key contacts)</a:t>
            </a:r>
          </a:p>
          <a:p>
            <a:endParaRPr lang="en-US" dirty="0" smtClean="0"/>
          </a:p>
          <a:p>
            <a:pPr lvl="1"/>
            <a:endParaRPr lang="en-US" dirty="0" smtClean="0"/>
          </a:p>
          <a:p>
            <a:pPr lvl="1"/>
            <a:endParaRPr lang="en-US" dirty="0" smtClean="0"/>
          </a:p>
          <a:p>
            <a:endParaRPr lang="en-US" dirty="0"/>
          </a:p>
        </p:txBody>
      </p:sp>
      <p:sp>
        <p:nvSpPr>
          <p:cNvPr id="4" name="Rectangle 3"/>
          <p:cNvSpPr/>
          <p:nvPr/>
        </p:nvSpPr>
        <p:spPr>
          <a:xfrm>
            <a:off x="0" y="6518755"/>
            <a:ext cx="9360408" cy="276999"/>
          </a:xfrm>
          <a:prstGeom prst="rect">
            <a:avLst/>
          </a:prstGeom>
        </p:spPr>
        <p:txBody>
          <a:bodyPr wrap="square">
            <a:spAutoFit/>
          </a:bodyPr>
          <a:lstStyle/>
          <a:p>
            <a:pPr lvl="0"/>
            <a:r>
              <a:rPr lang="en-US" sz="1200" dirty="0"/>
              <a:t>Preceptor’s Handbook for Pharmacists-3</a:t>
            </a:r>
            <a:r>
              <a:rPr lang="en-US" sz="1200" baseline="30000" dirty="0"/>
              <a:t>rd</a:t>
            </a:r>
            <a:r>
              <a:rPr lang="en-US" sz="1200" dirty="0"/>
              <a:t> edition Cuellar and Ginsburg 2016, page 13</a:t>
            </a:r>
          </a:p>
        </p:txBody>
      </p:sp>
    </p:spTree>
    <p:extLst>
      <p:ext uri="{BB962C8B-B14F-4D97-AF65-F5344CB8AC3E}">
        <p14:creationId xmlns:p14="http://schemas.microsoft.com/office/powerpoint/2010/main" val="1114307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What to Include Continued…</a:t>
            </a:r>
            <a:endParaRPr lang="en-US" dirty="0"/>
          </a:p>
        </p:txBody>
      </p:sp>
      <p:sp>
        <p:nvSpPr>
          <p:cNvPr id="3" name="Content Placeholder 2"/>
          <p:cNvSpPr>
            <a:spLocks noGrp="1"/>
          </p:cNvSpPr>
          <p:nvPr>
            <p:ph sz="quarter" idx="1"/>
          </p:nvPr>
        </p:nvSpPr>
        <p:spPr/>
        <p:txBody>
          <a:bodyPr/>
          <a:lstStyle/>
          <a:p>
            <a:r>
              <a:rPr lang="en-US" dirty="0"/>
              <a:t>Safety</a:t>
            </a:r>
          </a:p>
          <a:p>
            <a:pPr lvl="1"/>
            <a:r>
              <a:rPr lang="en-US" dirty="0"/>
              <a:t>Policies and </a:t>
            </a:r>
            <a:r>
              <a:rPr lang="en-US" dirty="0" smtClean="0"/>
              <a:t>procedures</a:t>
            </a:r>
          </a:p>
          <a:p>
            <a:pPr lvl="1"/>
            <a:r>
              <a:rPr lang="en-US" dirty="0" smtClean="0"/>
              <a:t>Licensure confirmation (student and preceptor)</a:t>
            </a:r>
            <a:endParaRPr lang="en-US" dirty="0"/>
          </a:p>
          <a:p>
            <a:pPr lvl="1"/>
            <a:r>
              <a:rPr lang="en-US" dirty="0"/>
              <a:t>Contact information in case of an emergency or safety issue</a:t>
            </a:r>
          </a:p>
          <a:p>
            <a:r>
              <a:rPr lang="en-US" dirty="0"/>
              <a:t>Resources</a:t>
            </a:r>
          </a:p>
          <a:p>
            <a:pPr lvl="1"/>
            <a:r>
              <a:rPr lang="en-US" dirty="0"/>
              <a:t>List of inventory (especially “fast movers”)</a:t>
            </a:r>
          </a:p>
          <a:p>
            <a:pPr lvl="1"/>
            <a:r>
              <a:rPr lang="en-US" dirty="0" smtClean="0"/>
              <a:t>Introduction to Information </a:t>
            </a:r>
            <a:r>
              <a:rPr lang="en-US" dirty="0"/>
              <a:t>systems</a:t>
            </a:r>
          </a:p>
          <a:p>
            <a:pPr lvl="1"/>
            <a:r>
              <a:rPr lang="en-US" dirty="0" smtClean="0"/>
              <a:t>Introduction to pharmacy technology</a:t>
            </a:r>
            <a:endParaRPr lang="en-US" dirty="0"/>
          </a:p>
          <a:p>
            <a:pPr lvl="1"/>
            <a:r>
              <a:rPr lang="en-US" dirty="0"/>
              <a:t>Paper &amp; electronic references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3205" y="3209120"/>
            <a:ext cx="2489421" cy="2489421"/>
          </a:xfrm>
          <a:prstGeom prst="rect">
            <a:avLst/>
          </a:prstGeom>
          <a:effectLst>
            <a:softEdge rad="63500"/>
          </a:effectLst>
        </p:spPr>
      </p:pic>
      <p:sp>
        <p:nvSpPr>
          <p:cNvPr id="5" name="Rectangle 4"/>
          <p:cNvSpPr/>
          <p:nvPr/>
        </p:nvSpPr>
        <p:spPr>
          <a:xfrm>
            <a:off x="134118" y="6477000"/>
            <a:ext cx="9610380" cy="276999"/>
          </a:xfrm>
          <a:prstGeom prst="rect">
            <a:avLst/>
          </a:prstGeom>
        </p:spPr>
        <p:txBody>
          <a:bodyPr wrap="square">
            <a:spAutoFit/>
          </a:bodyPr>
          <a:lstStyle/>
          <a:p>
            <a:r>
              <a:rPr lang="en-US" sz="1200" dirty="0"/>
              <a:t>Preceptor’s Handbook for Pharmacists-3rd edition Cuellar and Ginsburg 2016, page 109</a:t>
            </a:r>
          </a:p>
        </p:txBody>
      </p:sp>
    </p:spTree>
    <p:extLst>
      <p:ext uri="{BB962C8B-B14F-4D97-AF65-F5344CB8AC3E}">
        <p14:creationId xmlns:p14="http://schemas.microsoft.com/office/powerpoint/2010/main" val="3998452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What to Include Continued…</a:t>
            </a:r>
            <a:endParaRPr lang="en-US" dirty="0"/>
          </a:p>
        </p:txBody>
      </p:sp>
      <p:sp>
        <p:nvSpPr>
          <p:cNvPr id="3" name="Content Placeholder 2"/>
          <p:cNvSpPr>
            <a:spLocks noGrp="1"/>
          </p:cNvSpPr>
          <p:nvPr>
            <p:ph sz="quarter" idx="1"/>
          </p:nvPr>
        </p:nvSpPr>
        <p:spPr/>
        <p:txBody>
          <a:bodyPr/>
          <a:lstStyle/>
          <a:p>
            <a:r>
              <a:rPr lang="en-US" dirty="0" smtClean="0"/>
              <a:t>Calendar/Schedule:</a:t>
            </a:r>
          </a:p>
          <a:p>
            <a:pPr lvl="1"/>
            <a:r>
              <a:rPr lang="en-US" dirty="0" smtClean="0"/>
              <a:t>Assignments &amp; deadlines (Journal club, case presentation, readings, topic discussions, etc.)</a:t>
            </a:r>
          </a:p>
          <a:p>
            <a:pPr lvl="2"/>
            <a:r>
              <a:rPr lang="en-US" dirty="0" smtClean="0"/>
              <a:t>Examples from years past</a:t>
            </a:r>
          </a:p>
          <a:p>
            <a:pPr lvl="2"/>
            <a:r>
              <a:rPr lang="en-US" dirty="0" smtClean="0"/>
              <a:t>Example formats</a:t>
            </a:r>
          </a:p>
          <a:p>
            <a:pPr lvl="1"/>
            <a:r>
              <a:rPr lang="en-US" dirty="0" smtClean="0"/>
              <a:t>Activities (counseling, shadowing, health screenings, medication reconciliation, etc.)</a:t>
            </a:r>
          </a:p>
          <a:p>
            <a:pPr lvl="2"/>
            <a:r>
              <a:rPr lang="en-US" dirty="0" smtClean="0"/>
              <a:t>Duties &amp; responsibilities for which the student will be held accountable</a:t>
            </a:r>
          </a:p>
          <a:p>
            <a:pPr lvl="1"/>
            <a:r>
              <a:rPr lang="en-US" dirty="0" smtClean="0"/>
              <a:t>Assessments (e.g. </a:t>
            </a:r>
            <a:r>
              <a:rPr lang="en-US" dirty="0"/>
              <a:t>CORE ELMS Rxpreceptor for Feik School of </a:t>
            </a:r>
            <a:r>
              <a:rPr lang="en-US" dirty="0" smtClean="0"/>
              <a:t>Pharmacy)</a:t>
            </a:r>
          </a:p>
          <a:p>
            <a:pPr lvl="2"/>
            <a:r>
              <a:rPr lang="en-US" dirty="0" smtClean="0"/>
              <a:t>Quizzes</a:t>
            </a:r>
          </a:p>
          <a:p>
            <a:pPr lvl="2"/>
            <a:r>
              <a:rPr lang="en-US" dirty="0" smtClean="0"/>
              <a:t>Problem sets</a:t>
            </a:r>
          </a:p>
          <a:p>
            <a:pPr lvl="1"/>
            <a:r>
              <a:rPr lang="en-US" dirty="0" smtClean="0"/>
              <a:t>Feedback</a:t>
            </a:r>
          </a:p>
          <a:p>
            <a:pPr lvl="1"/>
            <a:endParaRPr lang="en-US" dirty="0"/>
          </a:p>
          <a:p>
            <a:endParaRPr lang="en-US" dirty="0"/>
          </a:p>
        </p:txBody>
      </p:sp>
      <p:sp>
        <p:nvSpPr>
          <p:cNvPr id="4" name="Rectangle 3"/>
          <p:cNvSpPr/>
          <p:nvPr/>
        </p:nvSpPr>
        <p:spPr>
          <a:xfrm>
            <a:off x="271748" y="6389610"/>
            <a:ext cx="9004453" cy="276999"/>
          </a:xfrm>
          <a:prstGeom prst="rect">
            <a:avLst/>
          </a:prstGeom>
        </p:spPr>
        <p:txBody>
          <a:bodyPr wrap="square">
            <a:spAutoFit/>
          </a:bodyPr>
          <a:lstStyle/>
          <a:p>
            <a:r>
              <a:rPr lang="en-US" sz="1200" dirty="0"/>
              <a:t>Preceptor’s Handbook for Pharmacists-3rd edition Cuellar and Ginsburg 2016, page 108</a:t>
            </a:r>
          </a:p>
        </p:txBody>
      </p:sp>
    </p:spTree>
    <p:extLst>
      <p:ext uri="{BB962C8B-B14F-4D97-AF65-F5344CB8AC3E}">
        <p14:creationId xmlns:p14="http://schemas.microsoft.com/office/powerpoint/2010/main" val="1836409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schedule</a:t>
            </a:r>
            <a:endParaRPr lang="en-US" dirty="0"/>
          </a:p>
        </p:txBody>
      </p:sp>
      <p:sp>
        <p:nvSpPr>
          <p:cNvPr id="3" name="Content Placeholder 2"/>
          <p:cNvSpPr>
            <a:spLocks noGrp="1"/>
          </p:cNvSpPr>
          <p:nvPr>
            <p:ph sz="quarter" idx="1"/>
          </p:nvPr>
        </p:nvSpPr>
        <p:spPr/>
        <p:txBody>
          <a:bodyPr>
            <a:normAutofit/>
          </a:bodyPr>
          <a:lstStyle/>
          <a:p>
            <a:r>
              <a:rPr lang="en-US" sz="3200" dirty="0" smtClean="0"/>
              <a:t>Include </a:t>
            </a:r>
            <a:r>
              <a:rPr lang="en-US" sz="3200" dirty="0"/>
              <a:t>time for preceptor teaching and feedback</a:t>
            </a:r>
          </a:p>
          <a:p>
            <a:r>
              <a:rPr lang="en-US" sz="3200" dirty="0"/>
              <a:t>Time for students to reflect on their patient encounters</a:t>
            </a:r>
          </a:p>
          <a:p>
            <a:r>
              <a:rPr lang="en-US" sz="3200" dirty="0"/>
              <a:t>Project completion </a:t>
            </a:r>
            <a:r>
              <a:rPr lang="en-US" sz="3200" dirty="0" smtClean="0"/>
              <a:t>time</a:t>
            </a:r>
          </a:p>
          <a:p>
            <a:r>
              <a:rPr lang="en-US" sz="3200" dirty="0" smtClean="0"/>
              <a:t>Shadowing opportunities</a:t>
            </a:r>
            <a:endParaRPr lang="en-US" sz="3200" dirty="0"/>
          </a:p>
          <a:p>
            <a:r>
              <a:rPr lang="en-US" sz="3200" dirty="0"/>
              <a:t>Unplanned events that enhance an experience</a:t>
            </a:r>
          </a:p>
          <a:p>
            <a:r>
              <a:rPr lang="en-US" sz="3200" dirty="0"/>
              <a:t>Include dates for midterm and final </a:t>
            </a:r>
            <a:r>
              <a:rPr lang="en-US" sz="3200" dirty="0" smtClean="0"/>
              <a:t>evaluations </a:t>
            </a:r>
            <a:endParaRPr lang="en-US" sz="3200" dirty="0"/>
          </a:p>
          <a:p>
            <a:pPr lvl="0"/>
            <a:endParaRPr lang="en-US" dirty="0"/>
          </a:p>
          <a:p>
            <a:endParaRPr lang="en-US" dirty="0"/>
          </a:p>
        </p:txBody>
      </p:sp>
      <p:sp>
        <p:nvSpPr>
          <p:cNvPr id="4" name="Rectangle 3"/>
          <p:cNvSpPr/>
          <p:nvPr/>
        </p:nvSpPr>
        <p:spPr>
          <a:xfrm>
            <a:off x="304800" y="6338500"/>
            <a:ext cx="6096000" cy="276999"/>
          </a:xfrm>
          <a:prstGeom prst="rect">
            <a:avLst/>
          </a:prstGeom>
        </p:spPr>
        <p:txBody>
          <a:bodyPr>
            <a:spAutoFit/>
          </a:bodyPr>
          <a:lstStyle/>
          <a:p>
            <a:r>
              <a:rPr lang="en-US" sz="1200" dirty="0"/>
              <a:t>Preceptor’s Handbook for Pharmacists-3</a:t>
            </a:r>
            <a:r>
              <a:rPr lang="en-US" sz="1200" baseline="30000" dirty="0"/>
              <a:t>rd</a:t>
            </a:r>
            <a:r>
              <a:rPr lang="en-US" sz="1200" dirty="0"/>
              <a:t> edition Cuellar and Ginsburg 2016.</a:t>
            </a:r>
          </a:p>
        </p:txBody>
      </p:sp>
    </p:spTree>
    <p:extLst>
      <p:ext uri="{BB962C8B-B14F-4D97-AF65-F5344CB8AC3E}">
        <p14:creationId xmlns:p14="http://schemas.microsoft.com/office/powerpoint/2010/main" val="68351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6864" y="228600"/>
            <a:ext cx="10871200" cy="990600"/>
          </a:xfrm>
          <a:prstGeom prst="rect">
            <a:avLst/>
          </a:prstGeom>
        </p:spPr>
        <p:txBody>
          <a:bodyPr/>
          <a:lstStyle>
            <a:lvl1pPr algn="l" rtl="0" eaLnBrk="1" latinLnBrk="0" hangingPunct="1">
              <a:spcBef>
                <a:spcPct val="0"/>
              </a:spcBef>
              <a:buNone/>
              <a:defRPr kumimoji="0" sz="4000" b="1" kern="1200">
                <a:solidFill>
                  <a:schemeClr val="tx2"/>
                </a:solidFill>
                <a:latin typeface="+mj-lt"/>
                <a:ea typeface="+mj-ea"/>
                <a:cs typeface="+mj-cs"/>
              </a:defRPr>
            </a:lvl1pPr>
          </a:lstStyle>
          <a:p>
            <a:pPr defTabSz="914400"/>
            <a:r>
              <a:rPr lang="en-US" dirty="0" smtClean="0"/>
              <a:t>SAMPLE SCHEDULE: Houston Methodist</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738054102"/>
              </p:ext>
            </p:extLst>
          </p:nvPr>
        </p:nvGraphicFramePr>
        <p:xfrm>
          <a:off x="334974" y="939452"/>
          <a:ext cx="11527174" cy="5821680"/>
        </p:xfrm>
        <a:graphic>
          <a:graphicData uri="http://schemas.openxmlformats.org/drawingml/2006/table">
            <a:tbl>
              <a:tblPr firstRow="1" bandRow="1">
                <a:tableStyleId>{5C22544A-7EE6-4342-B048-85BDC9FD1C3A}</a:tableStyleId>
              </a:tblPr>
              <a:tblGrid>
                <a:gridCol w="1381092"/>
                <a:gridCol w="2029083"/>
                <a:gridCol w="2260764"/>
                <a:gridCol w="2068301"/>
                <a:gridCol w="1733665"/>
                <a:gridCol w="2054269"/>
              </a:tblGrid>
              <a:tr h="497237">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Monday</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Tuesday</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Wednesday</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Thursday</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Friday</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7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Week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smtClean="0"/>
                        <a:t>9/26</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smtClean="0"/>
                        <a:t>9/27</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smtClean="0"/>
                        <a:t>9/28</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smtClean="0"/>
                        <a:t>9/29</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smtClean="0"/>
                        <a:t>9/30</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770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Student 1</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Training</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Training</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Med History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Pyxis</a:t>
                      </a:r>
                    </a:p>
                    <a:p>
                      <a:r>
                        <a:rPr lang="en-US" sz="2400" dirty="0" smtClean="0">
                          <a:solidFill>
                            <a:srgbClr val="C00000"/>
                          </a:solidFill>
                        </a:rPr>
                        <a:t>Feedback</a:t>
                      </a:r>
                      <a:endParaRPr lang="en-US"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4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Student 2</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Training</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Training</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Pyxis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Med History</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C00000"/>
                          </a:solidFill>
                        </a:rPr>
                        <a:t>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739">
                <a:tc>
                  <a:txBody>
                    <a:bodyPr/>
                    <a:lstStyle/>
                    <a:p>
                      <a:pPr algn="ctr"/>
                      <a:r>
                        <a:rPr lang="en-US" sz="2400" b="1" dirty="0" smtClean="0"/>
                        <a:t>Week 2</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smtClean="0"/>
                        <a:t>10/3</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smtClean="0"/>
                        <a:t>10/4</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smtClean="0"/>
                        <a:t>10/5</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smtClean="0"/>
                        <a:t>10/6</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smtClean="0"/>
                        <a:t>10/7</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140721">
                <a:tc>
                  <a:txBody>
                    <a:bodyPr/>
                    <a:lstStyle/>
                    <a:p>
                      <a:r>
                        <a:rPr lang="en-US" sz="2400" b="1" dirty="0" smtClean="0"/>
                        <a:t>Student 1</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Purchaser</a:t>
                      </a:r>
                      <a:r>
                        <a:rPr lang="en-US" sz="2400" baseline="0" dirty="0" smtClean="0"/>
                        <a:t> 9AM/Robot 10:30 AM</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Research Pharmacy 9:00 AM</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Nuclear Pharmacy 9:30 AM</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Call Center 10:00 AM</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Outpatient</a:t>
                      </a:r>
                      <a:r>
                        <a:rPr lang="en-US" sz="2400" baseline="0" dirty="0" smtClean="0"/>
                        <a:t>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C00000"/>
                          </a:solidFill>
                        </a:rPr>
                        <a:t>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1712">
                <a:tc>
                  <a:txBody>
                    <a:bodyPr/>
                    <a:lstStyle/>
                    <a:p>
                      <a:r>
                        <a:rPr lang="en-US" sz="2400" b="1" dirty="0" smtClean="0"/>
                        <a:t>Student 2</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Purchaser</a:t>
                      </a:r>
                      <a:r>
                        <a:rPr lang="en-US" sz="2400" baseline="0" dirty="0" smtClean="0"/>
                        <a:t> 9AM/Robot 10:30 AM</a:t>
                      </a:r>
                      <a:endParaRPr lang="en-US"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Call</a:t>
                      </a:r>
                      <a:r>
                        <a:rPr lang="en-US" sz="2400" baseline="0" dirty="0" smtClean="0"/>
                        <a:t> Center 10:00 AM</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Nuclear Pharmacy 9:30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Research Pharmacy 9:00 AM</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Controlled substances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C00000"/>
                          </a:solidFill>
                        </a:rPr>
                        <a:t>Feedback</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34061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308" y="181708"/>
            <a:ext cx="10871200" cy="990600"/>
          </a:xfrm>
        </p:spPr>
        <p:txBody>
          <a:bodyPr/>
          <a:lstStyle/>
          <a:p>
            <a:r>
              <a:rPr lang="en-US" dirty="0"/>
              <a:t>SAMPLE SCHEDULE:</a:t>
            </a: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459277873"/>
              </p:ext>
            </p:extLst>
          </p:nvPr>
        </p:nvGraphicFramePr>
        <p:xfrm>
          <a:off x="410308" y="1055079"/>
          <a:ext cx="11542994" cy="5533007"/>
        </p:xfrm>
        <a:graphic>
          <a:graphicData uri="http://schemas.openxmlformats.org/drawingml/2006/table">
            <a:tbl>
              <a:tblPr firstRow="1" firstCol="1" bandRow="1">
                <a:tableStyleId>{5C22544A-7EE6-4342-B048-85BDC9FD1C3A}</a:tableStyleId>
              </a:tblPr>
              <a:tblGrid>
                <a:gridCol w="812564"/>
                <a:gridCol w="1099537"/>
                <a:gridCol w="1478067"/>
                <a:gridCol w="5360923"/>
                <a:gridCol w="2791903"/>
              </a:tblGrid>
              <a:tr h="341449">
                <a:tc>
                  <a:txBody>
                    <a:bodyPr/>
                    <a:lstStyle/>
                    <a:p>
                      <a:pPr marL="0" marR="0" algn="ctr">
                        <a:lnSpc>
                          <a:spcPct val="107000"/>
                        </a:lnSpc>
                        <a:spcBef>
                          <a:spcPts val="0"/>
                        </a:spcBef>
                        <a:spcAft>
                          <a:spcPts val="0"/>
                        </a:spcAft>
                        <a:tabLst>
                          <a:tab pos="3286125" algn="l"/>
                        </a:tabLst>
                      </a:pPr>
                      <a:r>
                        <a:rPr lang="en-US" sz="2000" dirty="0">
                          <a:effectLst/>
                        </a:rPr>
                        <a:t>Week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6125" algn="l"/>
                        </a:tabLst>
                      </a:pPr>
                      <a:r>
                        <a:rPr lang="en-US" sz="2000">
                          <a:effectLst/>
                        </a:rPr>
                        <a:t>Date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6125" algn="l"/>
                        </a:tabLst>
                      </a:pPr>
                      <a:r>
                        <a:rPr lang="en-US" sz="2000">
                          <a:effectLst/>
                        </a:rPr>
                        <a:t>Time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6125" algn="l"/>
                        </a:tabLst>
                      </a:pPr>
                      <a:r>
                        <a:rPr lang="en-US" sz="2000">
                          <a:effectLst/>
                        </a:rPr>
                        <a:t>Area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3286125" algn="l"/>
                        </a:tabLst>
                      </a:pPr>
                      <a:r>
                        <a:rPr lang="en-US" sz="2000" dirty="0">
                          <a:effectLst/>
                        </a:rPr>
                        <a:t>Contact Person/Location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734">
                <a:tc>
                  <a:txBody>
                    <a:bodyPr/>
                    <a:lstStyle/>
                    <a:p>
                      <a:pPr marL="0" marR="0">
                        <a:lnSpc>
                          <a:spcPct val="107000"/>
                        </a:lnSpc>
                        <a:spcBef>
                          <a:spcPts val="0"/>
                        </a:spcBef>
                        <a:spcAft>
                          <a:spcPts val="0"/>
                        </a:spcAft>
                        <a:tabLst>
                          <a:tab pos="3286125" algn="l"/>
                        </a:tabLs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8/15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dirty="0">
                          <a:effectLst/>
                        </a:rPr>
                        <a:t>13:00-16:30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Meet Preceptor/Review rotation Objective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dirty="0">
                          <a:effectLst/>
                        </a:rPr>
                        <a:t>Dr. John Smith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734">
                <a:tc>
                  <a:txBody>
                    <a:bodyPr/>
                    <a:lstStyle/>
                    <a:p>
                      <a:pPr marL="0" marR="0">
                        <a:lnSpc>
                          <a:spcPct val="107000"/>
                        </a:lnSpc>
                        <a:spcBef>
                          <a:spcPts val="0"/>
                        </a:spcBef>
                        <a:spcAft>
                          <a:spcPts val="0"/>
                        </a:spcAft>
                        <a:tabLst>
                          <a:tab pos="3286125" algn="l"/>
                        </a:tabLs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8/16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dirty="0">
                          <a:effectLst/>
                        </a:rPr>
                        <a:t>08:00-16:30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Central Pharmacy-Shadow Triage Pharmacist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dirty="0">
                          <a:effectLst/>
                        </a:rPr>
                        <a:t>Dr. Ann Jones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929">
                <a:tc>
                  <a:txBody>
                    <a:bodyPr/>
                    <a:lstStyle/>
                    <a:p>
                      <a:pPr marL="0" marR="0">
                        <a:lnSpc>
                          <a:spcPct val="107000"/>
                        </a:lnSpc>
                        <a:spcBef>
                          <a:spcPts val="0"/>
                        </a:spcBef>
                        <a:spcAft>
                          <a:spcPts val="0"/>
                        </a:spcAft>
                        <a:tabLst>
                          <a:tab pos="3286125" algn="l"/>
                        </a:tabLs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8/17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dirty="0">
                          <a:effectLst/>
                        </a:rPr>
                        <a:t>08:00-10:00</a:t>
                      </a:r>
                    </a:p>
                    <a:p>
                      <a:pPr marL="0" marR="0">
                        <a:lnSpc>
                          <a:spcPct val="107000"/>
                        </a:lnSpc>
                        <a:spcBef>
                          <a:spcPts val="0"/>
                        </a:spcBef>
                        <a:spcAft>
                          <a:spcPts val="0"/>
                        </a:spcAft>
                        <a:tabLst>
                          <a:tab pos="3286125" algn="l"/>
                        </a:tabLst>
                      </a:pPr>
                      <a:r>
                        <a:rPr lang="en-US" sz="2000" dirty="0">
                          <a:effectLst/>
                        </a:rPr>
                        <a:t>10:00-16:00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dirty="0">
                          <a:solidFill>
                            <a:srgbClr val="C00000"/>
                          </a:solidFill>
                          <a:effectLst/>
                        </a:rPr>
                        <a:t>Project Time</a:t>
                      </a:r>
                    </a:p>
                    <a:p>
                      <a:pPr marL="0" marR="0">
                        <a:lnSpc>
                          <a:spcPct val="107000"/>
                        </a:lnSpc>
                        <a:spcBef>
                          <a:spcPts val="0"/>
                        </a:spcBef>
                        <a:spcAft>
                          <a:spcPts val="0"/>
                        </a:spcAft>
                        <a:tabLst>
                          <a:tab pos="3286125" algn="l"/>
                        </a:tabLst>
                      </a:pPr>
                      <a:r>
                        <a:rPr lang="en-US" sz="2000" dirty="0">
                          <a:effectLst/>
                        </a:rPr>
                        <a:t>Invest Drug Service-Central Rx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Dr. Ann Jones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2898">
                <a:tc>
                  <a:txBody>
                    <a:bodyPr/>
                    <a:lstStyle/>
                    <a:p>
                      <a:pPr marL="0" marR="0">
                        <a:lnSpc>
                          <a:spcPct val="107000"/>
                        </a:lnSpc>
                        <a:spcBef>
                          <a:spcPts val="0"/>
                        </a:spcBef>
                        <a:spcAft>
                          <a:spcPts val="0"/>
                        </a:spcAft>
                        <a:tabLst>
                          <a:tab pos="3286125" algn="l"/>
                        </a:tabLs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8/18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dirty="0">
                          <a:effectLst/>
                        </a:rPr>
                        <a:t>08:00-10:00</a:t>
                      </a:r>
                    </a:p>
                    <a:p>
                      <a:pPr marL="0" marR="0">
                        <a:lnSpc>
                          <a:spcPct val="107000"/>
                        </a:lnSpc>
                        <a:spcBef>
                          <a:spcPts val="0"/>
                        </a:spcBef>
                        <a:spcAft>
                          <a:spcPts val="0"/>
                        </a:spcAft>
                        <a:tabLst>
                          <a:tab pos="3286125" algn="l"/>
                        </a:tabLst>
                      </a:pPr>
                      <a:r>
                        <a:rPr lang="en-US" sz="2000" dirty="0">
                          <a:effectLst/>
                        </a:rPr>
                        <a:t>10:00-16:00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dirty="0">
                          <a:solidFill>
                            <a:srgbClr val="C00000"/>
                          </a:solidFill>
                          <a:effectLst/>
                        </a:rPr>
                        <a:t>Project </a:t>
                      </a:r>
                      <a:r>
                        <a:rPr lang="en-US" sz="2000" dirty="0" smtClean="0">
                          <a:solidFill>
                            <a:srgbClr val="C00000"/>
                          </a:solidFill>
                          <a:effectLst/>
                        </a:rPr>
                        <a:t>Time</a:t>
                      </a:r>
                    </a:p>
                    <a:p>
                      <a:pPr marL="0" marR="0">
                        <a:lnSpc>
                          <a:spcPct val="107000"/>
                        </a:lnSpc>
                        <a:spcBef>
                          <a:spcPts val="0"/>
                        </a:spcBef>
                        <a:spcAft>
                          <a:spcPts val="0"/>
                        </a:spcAft>
                        <a:tabLst>
                          <a:tab pos="3286125" algn="l"/>
                        </a:tabLst>
                      </a:pPr>
                      <a:r>
                        <a:rPr lang="en-US" sz="2000" dirty="0" smtClean="0">
                          <a:effectLst/>
                        </a:rPr>
                        <a:t>Invest </a:t>
                      </a:r>
                      <a:r>
                        <a:rPr lang="en-US" sz="2000" dirty="0">
                          <a:effectLst/>
                        </a:rPr>
                        <a:t>Drug Service-Central Rx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Dr. Ann Jones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734">
                <a:tc>
                  <a:txBody>
                    <a:bodyPr/>
                    <a:lstStyle/>
                    <a:p>
                      <a:pPr marL="0" marR="0">
                        <a:lnSpc>
                          <a:spcPct val="107000"/>
                        </a:lnSpc>
                        <a:spcBef>
                          <a:spcPts val="0"/>
                        </a:spcBef>
                        <a:spcAft>
                          <a:spcPts val="0"/>
                        </a:spcAft>
                        <a:tabLst>
                          <a:tab pos="3286125" algn="l"/>
                        </a:tabLs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08:00-16:00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dirty="0">
                          <a:effectLst/>
                        </a:rPr>
                        <a:t>Preceptor’s </a:t>
                      </a:r>
                      <a:r>
                        <a:rPr lang="en-US" sz="2000" b="0" dirty="0">
                          <a:effectLst/>
                        </a:rPr>
                        <a:t>Floor</a:t>
                      </a:r>
                      <a:r>
                        <a:rPr lang="en-US" sz="2000" b="1" dirty="0">
                          <a:effectLst/>
                        </a:rPr>
                        <a:t>/Week 1 Feedback</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Dr. John Smith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734">
                <a:tc>
                  <a:txBody>
                    <a:bodyPr/>
                    <a:lstStyle/>
                    <a:p>
                      <a:pPr marL="0" marR="0">
                        <a:lnSpc>
                          <a:spcPct val="107000"/>
                        </a:lnSpc>
                        <a:spcBef>
                          <a:spcPts val="0"/>
                        </a:spcBef>
                        <a:spcAft>
                          <a:spcPts val="0"/>
                        </a:spcAft>
                        <a:tabLst>
                          <a:tab pos="3286125" algn="l"/>
                        </a:tabLs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8/22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08:00-16:30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Clinical Pharmacist/Clinic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Dr. Paul Smith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2898">
                <a:tc>
                  <a:txBody>
                    <a:bodyPr/>
                    <a:lstStyle/>
                    <a:p>
                      <a:pPr marL="0" marR="0">
                        <a:lnSpc>
                          <a:spcPct val="107000"/>
                        </a:lnSpc>
                        <a:spcBef>
                          <a:spcPts val="0"/>
                        </a:spcBef>
                        <a:spcAft>
                          <a:spcPts val="0"/>
                        </a:spcAft>
                        <a:tabLst>
                          <a:tab pos="3286125" algn="l"/>
                        </a:tabLs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8/23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dirty="0" smtClean="0">
                          <a:effectLst/>
                        </a:rPr>
                        <a:t>08:00-12:00</a:t>
                      </a:r>
                    </a:p>
                    <a:p>
                      <a:pPr marL="0" marR="0">
                        <a:lnSpc>
                          <a:spcPct val="107000"/>
                        </a:lnSpc>
                        <a:spcBef>
                          <a:spcPts val="0"/>
                        </a:spcBef>
                        <a:spcAft>
                          <a:spcPts val="0"/>
                        </a:spcAft>
                        <a:tabLst>
                          <a:tab pos="3286125" algn="l"/>
                        </a:tabLst>
                      </a:pPr>
                      <a:r>
                        <a:rPr lang="en-US" sz="2000" dirty="0" smtClean="0">
                          <a:effectLst/>
                        </a:rPr>
                        <a:t>13:00-16:00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dirty="0">
                          <a:effectLst/>
                        </a:rPr>
                        <a:t>Clinical Pharmacist/Gen Medicine</a:t>
                      </a:r>
                    </a:p>
                    <a:p>
                      <a:pPr marL="0" marR="0">
                        <a:lnSpc>
                          <a:spcPct val="107000"/>
                        </a:lnSpc>
                        <a:spcBef>
                          <a:spcPts val="0"/>
                        </a:spcBef>
                        <a:spcAft>
                          <a:spcPts val="0"/>
                        </a:spcAft>
                        <a:tabLst>
                          <a:tab pos="3286125" algn="l"/>
                        </a:tabLst>
                      </a:pPr>
                      <a:r>
                        <a:rPr lang="en-US" sz="2000" dirty="0">
                          <a:solidFill>
                            <a:srgbClr val="C00000"/>
                          </a:solidFill>
                          <a:effectLst/>
                        </a:rPr>
                        <a:t>Project Time</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Dr. Mary Jones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734">
                <a:tc>
                  <a:txBody>
                    <a:bodyPr/>
                    <a:lstStyle/>
                    <a:p>
                      <a:pPr marL="0" marR="0">
                        <a:lnSpc>
                          <a:spcPct val="107000"/>
                        </a:lnSpc>
                        <a:spcBef>
                          <a:spcPts val="0"/>
                        </a:spcBef>
                        <a:spcAft>
                          <a:spcPts val="0"/>
                        </a:spcAft>
                        <a:tabLst>
                          <a:tab pos="3286125" algn="l"/>
                        </a:tabLs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8/24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08:00-16:00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Clinical Pharmacist/ Heart Failure and Transplant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Dr. Susan Smith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734">
                <a:tc>
                  <a:txBody>
                    <a:bodyPr/>
                    <a:lstStyle/>
                    <a:p>
                      <a:pPr marL="0" marR="0">
                        <a:lnSpc>
                          <a:spcPct val="107000"/>
                        </a:lnSpc>
                        <a:spcBef>
                          <a:spcPts val="0"/>
                        </a:spcBef>
                        <a:spcAft>
                          <a:spcPts val="0"/>
                        </a:spcAft>
                        <a:tabLst>
                          <a:tab pos="3286125" algn="l"/>
                        </a:tabLs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8/25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08:00-16:00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dirty="0">
                          <a:effectLst/>
                        </a:rPr>
                        <a:t>Heart and Vascular Pharmacy/Staff Rx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Dr. Linda Lee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1429">
                <a:tc>
                  <a:txBody>
                    <a:bodyPr/>
                    <a:lstStyle/>
                    <a:p>
                      <a:pPr marL="0" marR="0">
                        <a:lnSpc>
                          <a:spcPct val="107000"/>
                        </a:lnSpc>
                        <a:spcBef>
                          <a:spcPts val="0"/>
                        </a:spcBef>
                        <a:spcAft>
                          <a:spcPts val="0"/>
                        </a:spcAft>
                        <a:tabLst>
                          <a:tab pos="3286125" algn="l"/>
                        </a:tabLs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8/26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a:effectLst/>
                        </a:rPr>
                        <a:t>08:00-12:00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dirty="0">
                          <a:effectLst/>
                        </a:rPr>
                        <a:t>Preceptor’s Floor/</a:t>
                      </a:r>
                      <a:r>
                        <a:rPr lang="en-US" sz="2000" b="1" dirty="0">
                          <a:effectLst/>
                        </a:rPr>
                        <a:t>Week 2 </a:t>
                      </a:r>
                      <a:r>
                        <a:rPr lang="en-US" sz="2000" b="1" dirty="0" smtClean="0">
                          <a:effectLst/>
                        </a:rPr>
                        <a:t>Feedback</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3286125" algn="l"/>
                        </a:tabLst>
                      </a:pPr>
                      <a:r>
                        <a:rPr lang="en-US" sz="2000" dirty="0">
                          <a:effectLst/>
                        </a:rPr>
                        <a:t>Dr. John Smith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2921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49600" y="4038600"/>
            <a:ext cx="8856472" cy="1828800"/>
          </a:xfrm>
        </p:spPr>
        <p:txBody>
          <a:bodyPr>
            <a:normAutofit/>
          </a:bodyPr>
          <a:lstStyle/>
          <a:p>
            <a:r>
              <a:rPr lang="en-US" sz="5400" dirty="0" smtClean="0">
                <a:solidFill>
                  <a:schemeClr val="tx1"/>
                </a:solidFill>
              </a:rPr>
              <a:t>Setting Rotation Goals</a:t>
            </a:r>
            <a:endParaRPr lang="en-US" sz="5400" dirty="0">
              <a:solidFill>
                <a:schemeClr val="tx1"/>
              </a:solidFill>
            </a:endParaRPr>
          </a:p>
        </p:txBody>
      </p:sp>
      <p:sp>
        <p:nvSpPr>
          <p:cNvPr id="5" name="Subtitle 4"/>
          <p:cNvSpPr>
            <a:spLocks noGrp="1"/>
          </p:cNvSpPr>
          <p:nvPr>
            <p:ph type="subTitle" idx="1"/>
          </p:nvPr>
        </p:nvSpPr>
        <p:spPr/>
        <p:txBody>
          <a:bodyPr/>
          <a:lstStyle/>
          <a:p>
            <a:r>
              <a:rPr lang="en-US" dirty="0" smtClean="0"/>
              <a:t>Regina Tabor RPh. </a:t>
            </a:r>
            <a:endParaRPr lang="en-US" dirty="0"/>
          </a:p>
        </p:txBody>
      </p:sp>
      <p:pic>
        <p:nvPicPr>
          <p:cNvPr id="2" name="Picture 1"/>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149600" y="761619"/>
            <a:ext cx="5929523" cy="3956104"/>
          </a:xfrm>
          <a:prstGeom prst="roundRect">
            <a:avLst/>
          </a:prstGeom>
          <a:effectLst>
            <a:softEdge rad="317500"/>
          </a:effectLst>
        </p:spPr>
      </p:pic>
    </p:spTree>
    <p:extLst>
      <p:ext uri="{BB962C8B-B14F-4D97-AF65-F5344CB8AC3E}">
        <p14:creationId xmlns:p14="http://schemas.microsoft.com/office/powerpoint/2010/main" val="27201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time with your intern</a:t>
            </a:r>
            <a:endParaRPr lang="en-US" dirty="0"/>
          </a:p>
        </p:txBody>
      </p:sp>
      <p:sp>
        <p:nvSpPr>
          <p:cNvPr id="3" name="Content Placeholder 2"/>
          <p:cNvSpPr>
            <a:spLocks noGrp="1"/>
          </p:cNvSpPr>
          <p:nvPr>
            <p:ph sz="quarter" idx="1"/>
          </p:nvPr>
        </p:nvSpPr>
        <p:spPr/>
        <p:txBody>
          <a:bodyPr>
            <a:normAutofit/>
          </a:bodyPr>
          <a:lstStyle/>
          <a:p>
            <a:r>
              <a:rPr lang="en-US" sz="2400" dirty="0"/>
              <a:t>Preceptors must keep in mind that more than anything else students want to spend quality time talking with and learning from their preceptor. Allow students to attend departmental meetings related to their experience. Use the students experiences, goals and interest to help tailor rotations to individual students</a:t>
            </a:r>
            <a:r>
              <a:rPr lang="en-US" sz="2400" dirty="0" smtClean="0"/>
              <a:t>.</a:t>
            </a:r>
          </a:p>
          <a:p>
            <a:endParaRPr lang="en-US" sz="2400" dirty="0"/>
          </a:p>
          <a:p>
            <a:r>
              <a:rPr lang="en-US" sz="2400" dirty="0"/>
              <a:t>The first meeting with your student sets the tone for the entire training encounter</a:t>
            </a:r>
            <a:r>
              <a:rPr lang="en-US" sz="2400" dirty="0" smtClean="0"/>
              <a:t>.</a:t>
            </a:r>
          </a:p>
          <a:p>
            <a:endParaRPr lang="en-US" sz="2400" dirty="0"/>
          </a:p>
        </p:txBody>
      </p:sp>
      <p:sp>
        <p:nvSpPr>
          <p:cNvPr id="4" name="Rectangle 3"/>
          <p:cNvSpPr/>
          <p:nvPr/>
        </p:nvSpPr>
        <p:spPr>
          <a:xfrm>
            <a:off x="81064" y="6362287"/>
            <a:ext cx="8566825" cy="461665"/>
          </a:xfrm>
          <a:prstGeom prst="rect">
            <a:avLst/>
          </a:prstGeom>
        </p:spPr>
        <p:txBody>
          <a:bodyPr wrap="square">
            <a:spAutoFit/>
          </a:bodyPr>
          <a:lstStyle/>
          <a:p>
            <a:r>
              <a:rPr lang="en-US" sz="1200" dirty="0"/>
              <a:t>Preceptor’s Handbook for Pharmacists-3</a:t>
            </a:r>
            <a:r>
              <a:rPr lang="en-US" sz="1200" baseline="30000" dirty="0"/>
              <a:t>rd</a:t>
            </a:r>
            <a:r>
              <a:rPr lang="en-US" sz="1200" dirty="0"/>
              <a:t> edition Cuellar and Ginsburg 2016.</a:t>
            </a:r>
          </a:p>
          <a:p>
            <a:endParaRPr lang="en-US" sz="1200" dirty="0"/>
          </a:p>
        </p:txBody>
      </p:sp>
    </p:spTree>
    <p:extLst>
      <p:ext uri="{BB962C8B-B14F-4D97-AF65-F5344CB8AC3E}">
        <p14:creationId xmlns:p14="http://schemas.microsoft.com/office/powerpoint/2010/main" val="3308948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a:xfrm>
            <a:off x="677334" y="1628775"/>
            <a:ext cx="9966282" cy="4412587"/>
          </a:xfrm>
        </p:spPr>
        <p:txBody>
          <a:bodyPr/>
          <a:lstStyle/>
          <a:p>
            <a:pPr marL="0" lvl="1" indent="0">
              <a:spcBef>
                <a:spcPts val="900"/>
              </a:spcBef>
              <a:buNone/>
            </a:pPr>
            <a:r>
              <a:rPr lang="en-US" sz="3200" dirty="0" smtClean="0"/>
              <a:t>The speakers </a:t>
            </a:r>
            <a:r>
              <a:rPr lang="en-US" sz="3200" dirty="0"/>
              <a:t>do not have a vested interest in or affiliation with any corporate organization offering financial support or grant monies for this continuing education program, or any affiliation with an organization whose philosophy could potentially bias the presentation</a:t>
            </a:r>
          </a:p>
          <a:p>
            <a:endParaRPr lang="en-US" dirty="0"/>
          </a:p>
        </p:txBody>
      </p:sp>
    </p:spTree>
    <p:extLst>
      <p:ext uri="{BB962C8B-B14F-4D97-AF65-F5344CB8AC3E}">
        <p14:creationId xmlns:p14="http://schemas.microsoft.com/office/powerpoint/2010/main" val="1066479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Setting for Rotation</a:t>
            </a:r>
            <a:endParaRPr lang="en-US" dirty="0"/>
          </a:p>
        </p:txBody>
      </p:sp>
      <p:sp>
        <p:nvSpPr>
          <p:cNvPr id="3" name="Content Placeholder 2"/>
          <p:cNvSpPr>
            <a:spLocks noGrp="1"/>
          </p:cNvSpPr>
          <p:nvPr>
            <p:ph sz="quarter" idx="1"/>
          </p:nvPr>
        </p:nvSpPr>
        <p:spPr/>
        <p:txBody>
          <a:bodyPr/>
          <a:lstStyle/>
          <a:p>
            <a:r>
              <a:rPr lang="en-US" dirty="0" smtClean="0"/>
              <a:t>Utilize the IPPE and APPE Syllabi </a:t>
            </a:r>
          </a:p>
          <a:p>
            <a:pPr lvl="1"/>
            <a:r>
              <a:rPr lang="en-US" dirty="0" smtClean="0"/>
              <a:t>Found in </a:t>
            </a:r>
            <a:r>
              <a:rPr lang="en-US" dirty="0" err="1" smtClean="0"/>
              <a:t>RxPreceptor</a:t>
            </a:r>
            <a:r>
              <a:rPr lang="en-US" dirty="0" smtClean="0"/>
              <a:t> Document Library Section</a:t>
            </a:r>
          </a:p>
          <a:p>
            <a:pPr lvl="1"/>
            <a:r>
              <a:rPr lang="en-US" dirty="0" smtClean="0"/>
              <a:t>Includes Professional Outcomes</a:t>
            </a:r>
          </a:p>
          <a:p>
            <a:pPr lvl="1"/>
            <a:r>
              <a:rPr lang="en-US" dirty="0" smtClean="0"/>
              <a:t>Required Activities for the Specific Rotation</a:t>
            </a:r>
          </a:p>
          <a:p>
            <a:pPr lvl="1"/>
            <a:r>
              <a:rPr lang="en-US" dirty="0" smtClean="0"/>
              <a:t>Texas State Board of Pharmacy Objectives (Competencies 1-22)</a:t>
            </a:r>
          </a:p>
          <a:p>
            <a:pPr lvl="1"/>
            <a:r>
              <a:rPr lang="en-US" dirty="0" smtClean="0"/>
              <a:t>Intern Grading Rubric</a:t>
            </a:r>
          </a:p>
          <a:p>
            <a:pPr lvl="2"/>
            <a:r>
              <a:rPr lang="en-US" dirty="0" smtClean="0"/>
              <a:t>Professionalism</a:t>
            </a:r>
          </a:p>
          <a:p>
            <a:pPr lvl="2"/>
            <a:r>
              <a:rPr lang="en-US" dirty="0" smtClean="0"/>
              <a:t>Clinical Skills</a:t>
            </a:r>
          </a:p>
          <a:p>
            <a:pPr lvl="2"/>
            <a:r>
              <a:rPr lang="en-US" dirty="0" smtClean="0"/>
              <a:t>Knowledge</a:t>
            </a:r>
          </a:p>
          <a:p>
            <a:pPr lvl="2"/>
            <a:r>
              <a:rPr lang="en-US" dirty="0" smtClean="0"/>
              <a:t>Communication</a:t>
            </a:r>
            <a:endParaRPr lang="en-US" dirty="0"/>
          </a:p>
        </p:txBody>
      </p:sp>
    </p:spTree>
    <p:extLst>
      <p:ext uri="{BB962C8B-B14F-4D97-AF65-F5344CB8AC3E}">
        <p14:creationId xmlns:p14="http://schemas.microsoft.com/office/powerpoint/2010/main" val="758012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Setting for the Rotation</a:t>
            </a:r>
            <a:endParaRPr lang="en-US" dirty="0"/>
          </a:p>
        </p:txBody>
      </p:sp>
      <p:sp>
        <p:nvSpPr>
          <p:cNvPr id="3" name="Content Placeholder 2"/>
          <p:cNvSpPr>
            <a:spLocks noGrp="1"/>
          </p:cNvSpPr>
          <p:nvPr>
            <p:ph sz="quarter" idx="1"/>
          </p:nvPr>
        </p:nvSpPr>
        <p:spPr/>
        <p:txBody>
          <a:bodyPr/>
          <a:lstStyle/>
          <a:p>
            <a:r>
              <a:rPr lang="en-US" dirty="0" smtClean="0"/>
              <a:t>Define Student Goals:</a:t>
            </a:r>
          </a:p>
          <a:p>
            <a:pPr lvl="1"/>
            <a:r>
              <a:rPr lang="en-US" dirty="0" smtClean="0"/>
              <a:t>What motivates them:</a:t>
            </a:r>
          </a:p>
          <a:p>
            <a:pPr lvl="1"/>
            <a:r>
              <a:rPr lang="en-US" dirty="0"/>
              <a:t>Determining the students goals for the rotation  and showing an interest in them as an individual</a:t>
            </a:r>
          </a:p>
          <a:p>
            <a:pPr lvl="1"/>
            <a:r>
              <a:rPr lang="en-US" dirty="0"/>
              <a:t>Being able to practice pharmacist skills with a preceptor before they are practicing solo</a:t>
            </a:r>
          </a:p>
          <a:p>
            <a:pPr lvl="1"/>
            <a:r>
              <a:rPr lang="en-US" dirty="0"/>
              <a:t>Working with a preceptor that treats them with respect as a colleague in training</a:t>
            </a:r>
          </a:p>
          <a:p>
            <a:pPr lvl="1"/>
            <a:r>
              <a:rPr lang="en-US" dirty="0"/>
              <a:t>Building their professional confidence </a:t>
            </a:r>
          </a:p>
          <a:p>
            <a:pPr lvl="2"/>
            <a:r>
              <a:rPr lang="en-US" dirty="0"/>
              <a:t>Having opportunities to witness a positive change from their activities is beneficial</a:t>
            </a:r>
          </a:p>
          <a:p>
            <a:pPr lvl="1"/>
            <a:endParaRPr lang="en-US" dirty="0"/>
          </a:p>
        </p:txBody>
      </p:sp>
    </p:spTree>
    <p:extLst>
      <p:ext uri="{BB962C8B-B14F-4D97-AF65-F5344CB8AC3E}">
        <p14:creationId xmlns:p14="http://schemas.microsoft.com/office/powerpoint/2010/main" val="812643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Preceptor Goals for Student</a:t>
            </a:r>
            <a:endParaRPr lang="en-US" dirty="0"/>
          </a:p>
        </p:txBody>
      </p:sp>
      <p:sp>
        <p:nvSpPr>
          <p:cNvPr id="3" name="Content Placeholder 2"/>
          <p:cNvSpPr>
            <a:spLocks noGrp="1"/>
          </p:cNvSpPr>
          <p:nvPr>
            <p:ph sz="quarter" idx="1"/>
          </p:nvPr>
        </p:nvSpPr>
        <p:spPr/>
        <p:txBody>
          <a:bodyPr/>
          <a:lstStyle/>
          <a:p>
            <a:r>
              <a:rPr lang="en-US" dirty="0"/>
              <a:t>Utilization of the S.M.A.R.T. Method </a:t>
            </a:r>
          </a:p>
          <a:p>
            <a:pPr lvl="1"/>
            <a:r>
              <a:rPr lang="en-US" dirty="0"/>
              <a:t>Specific-address the five W’s… who,  what, when, where and why</a:t>
            </a:r>
          </a:p>
          <a:p>
            <a:pPr lvl="1"/>
            <a:r>
              <a:rPr lang="en-US" dirty="0"/>
              <a:t>Measurable-define quantity</a:t>
            </a:r>
          </a:p>
          <a:p>
            <a:pPr lvl="1"/>
            <a:r>
              <a:rPr lang="en-US" dirty="0"/>
              <a:t>Achievable-be  within your control and influence</a:t>
            </a:r>
          </a:p>
          <a:p>
            <a:pPr lvl="1"/>
            <a:r>
              <a:rPr lang="en-US" dirty="0"/>
              <a:t>Relevant-instrumental to the mission of the department (pharmacy)</a:t>
            </a:r>
          </a:p>
          <a:p>
            <a:pPr lvl="1"/>
            <a:r>
              <a:rPr lang="en-US" dirty="0"/>
              <a:t>Time-bound-identify a definite target date for </a:t>
            </a:r>
            <a:r>
              <a:rPr lang="en-US" dirty="0" smtClean="0"/>
              <a:t>completion</a:t>
            </a:r>
          </a:p>
          <a:p>
            <a:pPr lvl="1"/>
            <a:endParaRPr lang="en-US" dirty="0"/>
          </a:p>
        </p:txBody>
      </p:sp>
      <p:sp>
        <p:nvSpPr>
          <p:cNvPr id="4" name="Rectangle 3"/>
          <p:cNvSpPr/>
          <p:nvPr/>
        </p:nvSpPr>
        <p:spPr>
          <a:xfrm>
            <a:off x="362390" y="6346195"/>
            <a:ext cx="3992568" cy="276999"/>
          </a:xfrm>
          <a:prstGeom prst="rect">
            <a:avLst/>
          </a:prstGeom>
        </p:spPr>
        <p:txBody>
          <a:bodyPr wrap="none">
            <a:spAutoFit/>
          </a:bodyPr>
          <a:lstStyle/>
          <a:p>
            <a:r>
              <a:rPr lang="en-US" sz="1200" dirty="0"/>
              <a:t>www.projectsmart.co.uk/smart-goals.php, accessed 10/17/16</a:t>
            </a:r>
          </a:p>
        </p:txBody>
      </p:sp>
    </p:spTree>
    <p:extLst>
      <p:ext uri="{BB962C8B-B14F-4D97-AF65-F5344CB8AC3E}">
        <p14:creationId xmlns:p14="http://schemas.microsoft.com/office/powerpoint/2010/main" val="782042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49600" y="4038600"/>
            <a:ext cx="8856472" cy="1828800"/>
          </a:xfrm>
        </p:spPr>
        <p:txBody>
          <a:bodyPr>
            <a:normAutofit/>
          </a:bodyPr>
          <a:lstStyle/>
          <a:p>
            <a:r>
              <a:rPr lang="en-US" sz="5400" dirty="0" smtClean="0">
                <a:solidFill>
                  <a:schemeClr val="tx1"/>
                </a:solidFill>
              </a:rPr>
              <a:t>Giving Effective Feedback</a:t>
            </a:r>
            <a:endParaRPr lang="en-US" sz="5400" dirty="0">
              <a:solidFill>
                <a:schemeClr val="tx1"/>
              </a:solidFill>
            </a:endParaRPr>
          </a:p>
        </p:txBody>
      </p:sp>
      <p:sp>
        <p:nvSpPr>
          <p:cNvPr id="5" name="Subtitle 4"/>
          <p:cNvSpPr>
            <a:spLocks noGrp="1"/>
          </p:cNvSpPr>
          <p:nvPr>
            <p:ph type="subTitle" idx="1"/>
          </p:nvPr>
        </p:nvSpPr>
        <p:spPr/>
        <p:txBody>
          <a:bodyPr/>
          <a:lstStyle/>
          <a:p>
            <a:r>
              <a:rPr lang="en-US" dirty="0" smtClean="0"/>
              <a:t>Nicole Farrell, PharmD.</a:t>
            </a:r>
            <a:endParaRPr lang="en-US" dirty="0"/>
          </a:p>
        </p:txBody>
      </p:sp>
      <p:pic>
        <p:nvPicPr>
          <p:cNvPr id="6" name="Picture 5"/>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49600" y="354208"/>
            <a:ext cx="6662281" cy="4441521"/>
          </a:xfrm>
          <a:prstGeom prst="rect">
            <a:avLst/>
          </a:prstGeom>
          <a:effectLst>
            <a:softEdge rad="317500"/>
          </a:effectLst>
        </p:spPr>
      </p:pic>
    </p:spTree>
    <p:extLst>
      <p:ext uri="{BB962C8B-B14F-4D97-AF65-F5344CB8AC3E}">
        <p14:creationId xmlns:p14="http://schemas.microsoft.com/office/powerpoint/2010/main" val="2170033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3852" y="1302708"/>
            <a:ext cx="8993688" cy="1723549"/>
          </a:xfrm>
          <a:prstGeom prst="rect">
            <a:avLst/>
          </a:prstGeom>
        </p:spPr>
        <p:txBody>
          <a:bodyPr wrap="square">
            <a:spAutoFit/>
          </a:bodyPr>
          <a:lstStyle/>
          <a:p>
            <a:pPr algn="ctr"/>
            <a:r>
              <a:rPr lang="en-US" sz="4400" dirty="0">
                <a:latin typeface="+mj-lt"/>
              </a:rPr>
              <a:t>“We all need people who will give us feedback.  That’s how we improve.” </a:t>
            </a:r>
            <a:endParaRPr lang="en-US" sz="4400" dirty="0" smtClean="0">
              <a:latin typeface="+mj-lt"/>
            </a:endParaRPr>
          </a:p>
          <a:p>
            <a:pPr algn="ctr"/>
            <a:endParaRPr lang="en-US" dirty="0"/>
          </a:p>
        </p:txBody>
      </p:sp>
      <p:pic>
        <p:nvPicPr>
          <p:cNvPr id="5" name="Picture 4"/>
          <p:cNvPicPr>
            <a:picLocks noChangeAspect="1"/>
          </p:cNvPicPr>
          <p:nvPr/>
        </p:nvPicPr>
        <p:blipFill>
          <a:blip r:embed="rId2"/>
          <a:stretch>
            <a:fillRect/>
          </a:stretch>
        </p:blipFill>
        <p:spPr>
          <a:xfrm>
            <a:off x="3933502" y="2731160"/>
            <a:ext cx="4834388" cy="3248483"/>
          </a:xfrm>
          <a:prstGeom prst="rect">
            <a:avLst/>
          </a:prstGeom>
          <a:effectLst>
            <a:softEdge rad="127000"/>
          </a:effectLst>
        </p:spPr>
      </p:pic>
      <p:sp>
        <p:nvSpPr>
          <p:cNvPr id="7" name="Rectangle 6"/>
          <p:cNvSpPr/>
          <p:nvPr/>
        </p:nvSpPr>
        <p:spPr>
          <a:xfrm>
            <a:off x="4051177" y="5856532"/>
            <a:ext cx="6096000" cy="246221"/>
          </a:xfrm>
          <a:prstGeom prst="rect">
            <a:avLst/>
          </a:prstGeom>
        </p:spPr>
        <p:txBody>
          <a:bodyPr>
            <a:spAutoFit/>
          </a:bodyPr>
          <a:lstStyle/>
          <a:p>
            <a:r>
              <a:rPr lang="en-US" sz="1000" dirty="0"/>
              <a:t>http://listabuzz.com/wp-content/uploads/2015/10/Bill-Gates-1.jpg</a:t>
            </a:r>
          </a:p>
        </p:txBody>
      </p:sp>
    </p:spTree>
    <p:extLst>
      <p:ext uri="{BB962C8B-B14F-4D97-AF65-F5344CB8AC3E}">
        <p14:creationId xmlns:p14="http://schemas.microsoft.com/office/powerpoint/2010/main" val="2374917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Why is it Necessary? </a:t>
            </a:r>
            <a:endParaRPr lang="en-US" dirty="0"/>
          </a:p>
        </p:txBody>
      </p:sp>
      <p:sp>
        <p:nvSpPr>
          <p:cNvPr id="3" name="Content Placeholder 2"/>
          <p:cNvSpPr>
            <a:spLocks noGrp="1"/>
          </p:cNvSpPr>
          <p:nvPr>
            <p:ph sz="quarter" idx="1"/>
          </p:nvPr>
        </p:nvSpPr>
        <p:spPr>
          <a:xfrm>
            <a:off x="816864" y="1600200"/>
            <a:ext cx="10871200" cy="4495800"/>
          </a:xfrm>
        </p:spPr>
        <p:txBody>
          <a:bodyPr/>
          <a:lstStyle/>
          <a:p>
            <a:r>
              <a:rPr lang="en-US" sz="3200" dirty="0" smtClean="0"/>
              <a:t>Feedback </a:t>
            </a:r>
            <a:r>
              <a:rPr lang="en-US" sz="3200" dirty="0"/>
              <a:t>and evaluation are essential for:</a:t>
            </a:r>
          </a:p>
          <a:p>
            <a:pPr lvl="1"/>
            <a:r>
              <a:rPr lang="en-US" sz="2800" dirty="0"/>
              <a:t>Learning</a:t>
            </a:r>
          </a:p>
          <a:p>
            <a:pPr lvl="1"/>
            <a:r>
              <a:rPr lang="en-US" sz="2800" dirty="0" smtClean="0"/>
              <a:t>Improving performance</a:t>
            </a:r>
            <a:endParaRPr lang="en-US" sz="2800" dirty="0"/>
          </a:p>
          <a:p>
            <a:pPr lvl="1"/>
            <a:r>
              <a:rPr lang="en-US" sz="2800" dirty="0"/>
              <a:t>Reinforcing appropriate behavior</a:t>
            </a:r>
          </a:p>
          <a:p>
            <a:pPr lvl="1"/>
            <a:r>
              <a:rPr lang="en-US" sz="2800" dirty="0"/>
              <a:t>Correcting deficiencies and promoting </a:t>
            </a:r>
            <a:r>
              <a:rPr lang="en-US" sz="2800" dirty="0" smtClean="0"/>
              <a:t>confidence</a:t>
            </a:r>
          </a:p>
          <a:p>
            <a:r>
              <a:rPr lang="en-US" sz="3200" dirty="0"/>
              <a:t>Silence can be destructive</a:t>
            </a:r>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9615117" y="4267153"/>
            <a:ext cx="2379652" cy="2409070"/>
          </a:xfrm>
          <a:prstGeom prst="rect">
            <a:avLst/>
          </a:prstGeom>
        </p:spPr>
      </p:pic>
      <p:sp>
        <p:nvSpPr>
          <p:cNvPr id="7" name="Rectangle 6"/>
          <p:cNvSpPr/>
          <p:nvPr/>
        </p:nvSpPr>
        <p:spPr>
          <a:xfrm>
            <a:off x="510159" y="6439661"/>
            <a:ext cx="3794629" cy="261610"/>
          </a:xfrm>
          <a:prstGeom prst="rect">
            <a:avLst/>
          </a:prstGeom>
        </p:spPr>
        <p:txBody>
          <a:bodyPr wrap="none">
            <a:spAutoFit/>
          </a:bodyPr>
          <a:lstStyle/>
          <a:p>
            <a:r>
              <a:rPr lang="en-US" sz="1100" dirty="0"/>
              <a:t>Providing Effective Feedback by Lourdes Cuellar, July 26, 2016</a:t>
            </a:r>
          </a:p>
        </p:txBody>
      </p:sp>
      <p:sp>
        <p:nvSpPr>
          <p:cNvPr id="6" name="Rectangle 5"/>
          <p:cNvSpPr/>
          <p:nvPr/>
        </p:nvSpPr>
        <p:spPr>
          <a:xfrm>
            <a:off x="510159" y="5745754"/>
            <a:ext cx="4943981" cy="877163"/>
          </a:xfrm>
          <a:prstGeom prst="rect">
            <a:avLst/>
          </a:prstGeom>
        </p:spPr>
        <p:txBody>
          <a:bodyPr wrap="square">
            <a:spAutoFit/>
          </a:bodyPr>
          <a:lstStyle/>
          <a:p>
            <a:r>
              <a:rPr lang="en-US" sz="1100" dirty="0" err="1" smtClean="0"/>
              <a:t>Tugend</a:t>
            </a:r>
            <a:r>
              <a:rPr lang="en-US" sz="1100" dirty="0" smtClean="0"/>
              <a:t> A.  You’ve been doing a fantastic job.  Just one thing… New York Times.  April 5, 2013: </a:t>
            </a:r>
            <a:r>
              <a:rPr lang="en-US" sz="1100" dirty="0"/>
              <a:t>http://www.nytimes.com/2013/04/06/your-money/how-to-give-effective-feedback-both-positive-and-negative.html?_</a:t>
            </a:r>
            <a:r>
              <a:rPr lang="en-US" sz="1100" dirty="0" smtClean="0"/>
              <a:t>r=0.  Accessed October 2016. </a:t>
            </a:r>
            <a:endParaRPr lang="en-US" sz="1100" dirty="0"/>
          </a:p>
          <a:p>
            <a:r>
              <a:rPr lang="en-US" dirty="0" smtClean="0"/>
              <a:t> </a:t>
            </a:r>
            <a:endParaRPr lang="en-US" dirty="0"/>
          </a:p>
        </p:txBody>
      </p:sp>
    </p:spTree>
    <p:extLst>
      <p:ext uri="{BB962C8B-B14F-4D97-AF65-F5344CB8AC3E}">
        <p14:creationId xmlns:p14="http://schemas.microsoft.com/office/powerpoint/2010/main" val="2516919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Tips</a:t>
            </a:r>
            <a:endParaRPr lang="en-US" dirty="0"/>
          </a:p>
        </p:txBody>
      </p:sp>
      <p:sp>
        <p:nvSpPr>
          <p:cNvPr id="3" name="Content Placeholder 2"/>
          <p:cNvSpPr>
            <a:spLocks noGrp="1"/>
          </p:cNvSpPr>
          <p:nvPr>
            <p:ph sz="quarter" idx="1"/>
          </p:nvPr>
        </p:nvSpPr>
        <p:spPr/>
        <p:txBody>
          <a:bodyPr>
            <a:normAutofit/>
          </a:bodyPr>
          <a:lstStyle/>
          <a:p>
            <a:r>
              <a:rPr lang="en-US" sz="3200" dirty="0" smtClean="0"/>
              <a:t>Timely/Scheduled</a:t>
            </a:r>
          </a:p>
          <a:p>
            <a:pPr lvl="1"/>
            <a:r>
              <a:rPr lang="en-US" sz="2800" dirty="0" smtClean="0"/>
              <a:t>End of rotation = too late!</a:t>
            </a:r>
          </a:p>
          <a:p>
            <a:r>
              <a:rPr lang="en-US" sz="3200" dirty="0" smtClean="0"/>
              <a:t>Private</a:t>
            </a:r>
          </a:p>
          <a:p>
            <a:r>
              <a:rPr lang="en-US" sz="3200" dirty="0" smtClean="0"/>
              <a:t>Specific  </a:t>
            </a:r>
          </a:p>
          <a:p>
            <a:pPr lvl="1"/>
            <a:r>
              <a:rPr lang="en-US" sz="2800" dirty="0" smtClean="0"/>
              <a:t>Avoid:  ‘That’s </a:t>
            </a:r>
            <a:r>
              <a:rPr lang="en-US" sz="2800" dirty="0"/>
              <a:t>really good or that’s really </a:t>
            </a:r>
            <a:r>
              <a:rPr lang="en-US" sz="2800" dirty="0" smtClean="0"/>
              <a:t>bad”</a:t>
            </a:r>
          </a:p>
          <a:p>
            <a:r>
              <a:rPr lang="en-US" sz="3200" dirty="0" smtClean="0"/>
              <a:t>Separate emotional from technical</a:t>
            </a:r>
          </a:p>
          <a:p>
            <a:pPr lvl="1"/>
            <a:r>
              <a:rPr lang="en-US" dirty="0" smtClean="0"/>
              <a:t>Negative feedback ≠ harsh/detrimental </a:t>
            </a:r>
          </a:p>
          <a:p>
            <a:r>
              <a:rPr lang="en-US" sz="3200" dirty="0" smtClean="0"/>
              <a:t>Collaborative</a:t>
            </a:r>
          </a:p>
        </p:txBody>
      </p:sp>
      <p:sp>
        <p:nvSpPr>
          <p:cNvPr id="6" name="Rectangle 5"/>
          <p:cNvSpPr/>
          <p:nvPr/>
        </p:nvSpPr>
        <p:spPr>
          <a:xfrm>
            <a:off x="5264731" y="6096000"/>
            <a:ext cx="4943981" cy="261610"/>
          </a:xfrm>
          <a:prstGeom prst="rect">
            <a:avLst/>
          </a:prstGeom>
        </p:spPr>
        <p:txBody>
          <a:bodyPr wrap="square">
            <a:spAutoFit/>
          </a:bodyPr>
          <a:lstStyle/>
          <a:p>
            <a:r>
              <a:rPr lang="en-US" sz="1100" dirty="0"/>
              <a:t>Preceptor’s Handbook for Pharmacists-3rd edition Cuellar and Ginsburg 2016.</a:t>
            </a:r>
          </a:p>
        </p:txBody>
      </p:sp>
      <p:sp>
        <p:nvSpPr>
          <p:cNvPr id="7" name="Rectangle 6"/>
          <p:cNvSpPr/>
          <p:nvPr/>
        </p:nvSpPr>
        <p:spPr>
          <a:xfrm>
            <a:off x="204216" y="6096000"/>
            <a:ext cx="4943981" cy="877163"/>
          </a:xfrm>
          <a:prstGeom prst="rect">
            <a:avLst/>
          </a:prstGeom>
        </p:spPr>
        <p:txBody>
          <a:bodyPr wrap="square">
            <a:spAutoFit/>
          </a:bodyPr>
          <a:lstStyle/>
          <a:p>
            <a:r>
              <a:rPr lang="en-US" sz="1100" dirty="0" err="1" smtClean="0"/>
              <a:t>Tugend</a:t>
            </a:r>
            <a:r>
              <a:rPr lang="en-US" sz="1100" dirty="0" smtClean="0"/>
              <a:t> A.  You’ve been doing a fantastic job.  Just one thing… New York Times.  April 5, 2013: </a:t>
            </a:r>
            <a:r>
              <a:rPr lang="en-US" sz="1100" dirty="0"/>
              <a:t>http://www.nytimes.com/2013/04/06/your-money/how-to-give-effective-feedback-both-positive-and-negative.html?_</a:t>
            </a:r>
            <a:r>
              <a:rPr lang="en-US" sz="1100" dirty="0" smtClean="0"/>
              <a:t>r=0.  Accessed October 2016. </a:t>
            </a:r>
            <a:endParaRPr lang="en-US" sz="1100" dirty="0"/>
          </a:p>
          <a:p>
            <a:r>
              <a:rPr lang="en-US" dirty="0" smtClean="0"/>
              <a:t> </a:t>
            </a:r>
            <a:endParaRPr lang="en-US" dirty="0"/>
          </a:p>
        </p:txBody>
      </p:sp>
    </p:spTree>
    <p:extLst>
      <p:ext uri="{BB962C8B-B14F-4D97-AF65-F5344CB8AC3E}">
        <p14:creationId xmlns:p14="http://schemas.microsoft.com/office/powerpoint/2010/main" val="177510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Tips</a:t>
            </a:r>
          </a:p>
        </p:txBody>
      </p:sp>
      <p:sp>
        <p:nvSpPr>
          <p:cNvPr id="3" name="Content Placeholder 2"/>
          <p:cNvSpPr>
            <a:spLocks noGrp="1"/>
          </p:cNvSpPr>
          <p:nvPr>
            <p:ph sz="quarter" idx="1"/>
          </p:nvPr>
        </p:nvSpPr>
        <p:spPr/>
        <p:txBody>
          <a:bodyPr>
            <a:normAutofit lnSpcReduction="10000"/>
          </a:bodyPr>
          <a:lstStyle/>
          <a:p>
            <a:r>
              <a:rPr lang="en-US" dirty="0"/>
              <a:t>Begin with </a:t>
            </a:r>
            <a:r>
              <a:rPr lang="en-US" dirty="0" smtClean="0"/>
              <a:t>genuine praise </a:t>
            </a:r>
            <a:r>
              <a:rPr lang="en-US" dirty="0"/>
              <a:t>and honest </a:t>
            </a:r>
            <a:r>
              <a:rPr lang="en-US" dirty="0" smtClean="0"/>
              <a:t>appreciation</a:t>
            </a:r>
          </a:p>
          <a:p>
            <a:pPr lvl="1"/>
            <a:r>
              <a:rPr lang="en-US" dirty="0"/>
              <a:t>Positive feedback ≠ empty flattery</a:t>
            </a:r>
          </a:p>
          <a:p>
            <a:r>
              <a:rPr lang="en-US" dirty="0" smtClean="0"/>
              <a:t>Word </a:t>
            </a:r>
            <a:r>
              <a:rPr lang="en-US" dirty="0"/>
              <a:t>choice matters</a:t>
            </a:r>
          </a:p>
          <a:p>
            <a:pPr lvl="1"/>
            <a:r>
              <a:rPr lang="en-US" dirty="0"/>
              <a:t>Pixar &amp; “</a:t>
            </a:r>
            <a:r>
              <a:rPr lang="en-US" dirty="0" err="1"/>
              <a:t>plussing</a:t>
            </a:r>
            <a:r>
              <a:rPr lang="en-US" dirty="0"/>
              <a:t>”</a:t>
            </a:r>
          </a:p>
          <a:p>
            <a:pPr lvl="1"/>
            <a:r>
              <a:rPr lang="en-US" dirty="0"/>
              <a:t>“What if” &amp; “and” versus “but</a:t>
            </a:r>
            <a:r>
              <a:rPr lang="en-US" dirty="0" smtClean="0"/>
              <a:t>”</a:t>
            </a:r>
          </a:p>
          <a:p>
            <a:pPr lvl="2"/>
            <a:r>
              <a:rPr lang="en-US" dirty="0"/>
              <a:t>I am really proud of your customer service, </a:t>
            </a:r>
            <a:r>
              <a:rPr lang="en-US" b="1" u="sng" dirty="0"/>
              <a:t>but</a:t>
            </a:r>
            <a:r>
              <a:rPr lang="en-US" dirty="0"/>
              <a:t> your sales numbers are really </a:t>
            </a:r>
            <a:r>
              <a:rPr lang="en-US" dirty="0" smtClean="0"/>
              <a:t>abysmal</a:t>
            </a:r>
          </a:p>
          <a:p>
            <a:pPr lvl="2"/>
            <a:r>
              <a:rPr lang="en-US" dirty="0"/>
              <a:t>I am really proud of your customer </a:t>
            </a:r>
            <a:r>
              <a:rPr lang="en-US" dirty="0" smtClean="0"/>
              <a:t>service, </a:t>
            </a:r>
            <a:r>
              <a:rPr lang="en-US" b="1" u="sng" dirty="0" smtClean="0"/>
              <a:t>and</a:t>
            </a:r>
            <a:r>
              <a:rPr lang="en-US" dirty="0" smtClean="0"/>
              <a:t> with your continued efforts your sales numbers should rise.  </a:t>
            </a:r>
            <a:r>
              <a:rPr lang="en-US" b="1" u="sng" dirty="0" smtClean="0"/>
              <a:t>What if</a:t>
            </a:r>
            <a:r>
              <a:rPr lang="en-US" dirty="0" smtClean="0"/>
              <a:t> you tried XYZ…</a:t>
            </a:r>
          </a:p>
          <a:p>
            <a:r>
              <a:rPr lang="en-US" dirty="0" smtClean="0"/>
              <a:t>Be relatable &amp; approachable</a:t>
            </a:r>
          </a:p>
          <a:p>
            <a:pPr lvl="1"/>
            <a:r>
              <a:rPr lang="en-US" dirty="0" smtClean="0"/>
              <a:t>Real life experiences (struggles and successes: Lifetime </a:t>
            </a:r>
            <a:r>
              <a:rPr lang="en-US" dirty="0"/>
              <a:t>learning </a:t>
            </a:r>
            <a:r>
              <a:rPr lang="en-US" dirty="0" smtClean="0"/>
              <a:t>habits, job application, interviewing skills, etc.)</a:t>
            </a:r>
            <a:endParaRPr lang="en-US" dirty="0"/>
          </a:p>
          <a:p>
            <a:pPr lvl="1"/>
            <a:endParaRPr lang="en-US" dirty="0" smtClean="0"/>
          </a:p>
          <a:p>
            <a:endParaRPr lang="en-US" dirty="0"/>
          </a:p>
        </p:txBody>
      </p:sp>
      <p:sp>
        <p:nvSpPr>
          <p:cNvPr id="6" name="Rectangle 5"/>
          <p:cNvSpPr/>
          <p:nvPr/>
        </p:nvSpPr>
        <p:spPr>
          <a:xfrm>
            <a:off x="216764" y="6319202"/>
            <a:ext cx="5733064" cy="430887"/>
          </a:xfrm>
          <a:prstGeom prst="rect">
            <a:avLst/>
          </a:prstGeom>
        </p:spPr>
        <p:txBody>
          <a:bodyPr wrap="square">
            <a:spAutoFit/>
          </a:bodyPr>
          <a:lstStyle/>
          <a:p>
            <a:r>
              <a:rPr lang="en-US" sz="1100" dirty="0" smtClean="0"/>
              <a:t>Carnegie D.</a:t>
            </a:r>
            <a:r>
              <a:rPr lang="en-US" sz="1100" dirty="0"/>
              <a:t>  </a:t>
            </a:r>
            <a:r>
              <a:rPr lang="en-US" sz="1100" dirty="0" smtClean="0"/>
              <a:t>If you must find fault, this is the way to begin.  In</a:t>
            </a:r>
            <a:r>
              <a:rPr lang="en-US" sz="1100" dirty="0"/>
              <a:t>:  </a:t>
            </a:r>
            <a:r>
              <a:rPr lang="en-US" sz="1100" dirty="0" smtClean="0"/>
              <a:t>Pell AR,</a:t>
            </a:r>
            <a:r>
              <a:rPr lang="en-US" sz="1100" dirty="0"/>
              <a:t> ed.  </a:t>
            </a:r>
            <a:r>
              <a:rPr lang="en-US" sz="1100" dirty="0" smtClean="0"/>
              <a:t>How to win friends &amp; influence people.</a:t>
            </a:r>
            <a:r>
              <a:rPr lang="en-US" sz="1100" dirty="0"/>
              <a:t>  </a:t>
            </a:r>
            <a:r>
              <a:rPr lang="en-US" sz="1100" dirty="0" smtClean="0"/>
              <a:t>New</a:t>
            </a:r>
            <a:r>
              <a:rPr lang="en-US" sz="1100" dirty="0"/>
              <a:t> York,  NY:  </a:t>
            </a:r>
            <a:r>
              <a:rPr lang="en-US" sz="1100" dirty="0" smtClean="0"/>
              <a:t>Gallery Books;</a:t>
            </a:r>
            <a:r>
              <a:rPr lang="en-US" sz="1100" dirty="0"/>
              <a:t> </a:t>
            </a:r>
            <a:r>
              <a:rPr lang="en-US" sz="1100" dirty="0" smtClean="0"/>
              <a:t>1981:193-198.</a:t>
            </a:r>
            <a:r>
              <a:rPr lang="en-US" sz="1100" dirty="0"/>
              <a:t>  </a:t>
            </a:r>
          </a:p>
        </p:txBody>
      </p:sp>
      <p:sp>
        <p:nvSpPr>
          <p:cNvPr id="7" name="Rectangle 6"/>
          <p:cNvSpPr/>
          <p:nvPr/>
        </p:nvSpPr>
        <p:spPr>
          <a:xfrm>
            <a:off x="6507739" y="6241914"/>
            <a:ext cx="4943981" cy="877163"/>
          </a:xfrm>
          <a:prstGeom prst="rect">
            <a:avLst/>
          </a:prstGeom>
        </p:spPr>
        <p:txBody>
          <a:bodyPr wrap="square">
            <a:spAutoFit/>
          </a:bodyPr>
          <a:lstStyle/>
          <a:p>
            <a:r>
              <a:rPr lang="en-US" sz="1100" dirty="0" err="1" smtClean="0"/>
              <a:t>Tugend</a:t>
            </a:r>
            <a:r>
              <a:rPr lang="en-US" sz="1100" dirty="0" smtClean="0"/>
              <a:t> A.  You’ve been doing a fantastic job.  Just one thing… New York Times.  April 5, 2013: </a:t>
            </a:r>
            <a:r>
              <a:rPr lang="en-US" sz="1100" dirty="0"/>
              <a:t>http://www.nytimes.com/2013/04/06/your-money/how-to-give-effective-feedback-both-positive-and-negative.html?_</a:t>
            </a:r>
            <a:r>
              <a:rPr lang="en-US" sz="1100" dirty="0" smtClean="0"/>
              <a:t>r=0.  Accessed October 2016. </a:t>
            </a:r>
            <a:endParaRPr lang="en-US" sz="1100" dirty="0"/>
          </a:p>
          <a:p>
            <a:r>
              <a:rPr lang="en-US" dirty="0" smtClean="0"/>
              <a:t> </a:t>
            </a:r>
            <a:endParaRPr lang="en-US" dirty="0"/>
          </a:p>
        </p:txBody>
      </p:sp>
      <p:sp>
        <p:nvSpPr>
          <p:cNvPr id="8" name="Rectangle 7"/>
          <p:cNvSpPr/>
          <p:nvPr/>
        </p:nvSpPr>
        <p:spPr>
          <a:xfrm>
            <a:off x="6507739" y="5811027"/>
            <a:ext cx="5015246" cy="430887"/>
          </a:xfrm>
          <a:prstGeom prst="rect">
            <a:avLst/>
          </a:prstGeom>
        </p:spPr>
        <p:txBody>
          <a:bodyPr wrap="square">
            <a:spAutoFit/>
          </a:bodyPr>
          <a:lstStyle/>
          <a:p>
            <a:r>
              <a:rPr lang="en-US" sz="1100" dirty="0" smtClean="0"/>
              <a:t>Carnegie D.</a:t>
            </a:r>
            <a:r>
              <a:rPr lang="en-US" sz="1100" dirty="0"/>
              <a:t>  </a:t>
            </a:r>
            <a:r>
              <a:rPr lang="en-US" sz="1100" dirty="0" smtClean="0"/>
              <a:t>How to criticize and not be hated for it.  In</a:t>
            </a:r>
            <a:r>
              <a:rPr lang="en-US" sz="1100" dirty="0"/>
              <a:t>:  </a:t>
            </a:r>
            <a:r>
              <a:rPr lang="en-US" sz="1100" dirty="0" smtClean="0"/>
              <a:t>Pell AR,</a:t>
            </a:r>
            <a:r>
              <a:rPr lang="en-US" sz="1100" dirty="0"/>
              <a:t> ed.  </a:t>
            </a:r>
            <a:r>
              <a:rPr lang="en-US" sz="1100" dirty="0" smtClean="0"/>
              <a:t>How to win friends &amp; influence people.</a:t>
            </a:r>
            <a:r>
              <a:rPr lang="en-US" sz="1100" dirty="0"/>
              <a:t>  </a:t>
            </a:r>
            <a:r>
              <a:rPr lang="en-US" sz="1100" dirty="0" smtClean="0"/>
              <a:t>New</a:t>
            </a:r>
            <a:r>
              <a:rPr lang="en-US" sz="1100" dirty="0"/>
              <a:t> York,  NY:  </a:t>
            </a:r>
            <a:r>
              <a:rPr lang="en-US" sz="1100" dirty="0" smtClean="0"/>
              <a:t>Gallery Books;</a:t>
            </a:r>
            <a:r>
              <a:rPr lang="en-US" sz="1100" dirty="0"/>
              <a:t> </a:t>
            </a:r>
            <a:r>
              <a:rPr lang="en-US" sz="1100" dirty="0" smtClean="0"/>
              <a:t>1981:199-202.</a:t>
            </a:r>
            <a:r>
              <a:rPr lang="en-US" sz="1100" dirty="0"/>
              <a:t>  </a:t>
            </a:r>
          </a:p>
        </p:txBody>
      </p:sp>
    </p:spTree>
    <p:extLst>
      <p:ext uri="{BB962C8B-B14F-4D97-AF65-F5344CB8AC3E}">
        <p14:creationId xmlns:p14="http://schemas.microsoft.com/office/powerpoint/2010/main" val="1523706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3886201" y="762001"/>
            <a:ext cx="4572000" cy="736442"/>
          </a:xfrm>
        </p:spPr>
        <p:txBody>
          <a:bodyPr>
            <a:normAutofit/>
          </a:bodyPr>
          <a:lstStyle/>
          <a:p>
            <a:pPr algn="l">
              <a:defRPr/>
            </a:pPr>
            <a:r>
              <a:rPr lang="en-US" dirty="0" smtClean="0">
                <a:ea typeface="+mj-ea"/>
                <a:cs typeface="+mj-cs"/>
              </a:rPr>
              <a:t>Learning Prescription</a:t>
            </a:r>
          </a:p>
        </p:txBody>
      </p:sp>
      <p:sp>
        <p:nvSpPr>
          <p:cNvPr id="312323" name="Rectangle 3"/>
          <p:cNvSpPr>
            <a:spLocks noGrp="1" noChangeArrowheads="1"/>
          </p:cNvSpPr>
          <p:nvPr>
            <p:ph type="body" idx="1"/>
          </p:nvPr>
        </p:nvSpPr>
        <p:spPr>
          <a:xfrm>
            <a:off x="2371305" y="2057401"/>
            <a:ext cx="7539038" cy="3897313"/>
          </a:xfrm>
        </p:spPr>
        <p:txBody>
          <a:bodyPr>
            <a:normAutofit fontScale="85000" lnSpcReduction="20000"/>
          </a:bodyPr>
          <a:lstStyle/>
          <a:p>
            <a:pPr>
              <a:lnSpc>
                <a:spcPct val="80000"/>
              </a:lnSpc>
              <a:buFontTx/>
              <a:buNone/>
            </a:pPr>
            <a:r>
              <a:rPr lang="en-US" altLang="en-US" sz="2000" dirty="0">
                <a:ea typeface="ＭＳ Ｐゴシック" pitchFamily="34" charset="-128"/>
              </a:rPr>
              <a:t>[Insert your facility]</a:t>
            </a:r>
          </a:p>
          <a:p>
            <a:pPr>
              <a:lnSpc>
                <a:spcPct val="80000"/>
              </a:lnSpc>
              <a:buFontTx/>
              <a:buNone/>
            </a:pPr>
            <a:endParaRPr lang="en-US" altLang="en-US" sz="2000" dirty="0">
              <a:ea typeface="ＭＳ Ｐゴシック" pitchFamily="34" charset="-128"/>
            </a:endParaRPr>
          </a:p>
          <a:p>
            <a:pPr>
              <a:lnSpc>
                <a:spcPct val="80000"/>
              </a:lnSpc>
              <a:buFontTx/>
              <a:buNone/>
            </a:pPr>
            <a:r>
              <a:rPr lang="en-US" altLang="en-US" sz="2000" dirty="0">
                <a:ea typeface="ＭＳ Ｐゴシック" pitchFamily="34" charset="-128"/>
              </a:rPr>
              <a:t>For </a:t>
            </a:r>
            <a:r>
              <a:rPr lang="en-US" altLang="en-US" sz="2000" u="sng" dirty="0">
                <a:ea typeface="ＭＳ Ｐゴシック" pitchFamily="34" charset="-128"/>
              </a:rPr>
              <a:t>						</a:t>
            </a:r>
            <a:r>
              <a:rPr lang="en-US" altLang="en-US" sz="2000" dirty="0">
                <a:ea typeface="ＭＳ Ｐゴシック" pitchFamily="34" charset="-128"/>
              </a:rPr>
              <a:t> Date </a:t>
            </a:r>
            <a:r>
              <a:rPr lang="en-US" altLang="en-US" sz="2000" u="sng" dirty="0">
                <a:ea typeface="ＭＳ Ｐゴシック" pitchFamily="34" charset="-128"/>
              </a:rPr>
              <a:t>	</a:t>
            </a:r>
          </a:p>
          <a:p>
            <a:pPr>
              <a:lnSpc>
                <a:spcPct val="80000"/>
              </a:lnSpc>
              <a:buFontTx/>
              <a:buNone/>
            </a:pPr>
            <a:endParaRPr lang="en-US" altLang="en-US" sz="2000" dirty="0">
              <a:solidFill>
                <a:schemeClr val="tx2"/>
              </a:solidFill>
              <a:effectLst>
                <a:outerShdw blurRad="38100" dist="38100" dir="2700000" algn="tl">
                  <a:srgbClr val="FFFFFF"/>
                </a:outerShdw>
              </a:effectLst>
              <a:ea typeface="ＭＳ Ｐゴシック" pitchFamily="34" charset="-128"/>
            </a:endParaRPr>
          </a:p>
          <a:p>
            <a:pPr>
              <a:lnSpc>
                <a:spcPct val="80000"/>
              </a:lnSpc>
              <a:buFontTx/>
              <a:buNone/>
            </a:pPr>
            <a:r>
              <a:rPr lang="en-US" altLang="en-US" sz="2000" dirty="0">
                <a:solidFill>
                  <a:schemeClr val="tx2"/>
                </a:solidFill>
                <a:effectLst>
                  <a:outerShdw blurRad="38100" dist="38100" dir="2700000" algn="tl">
                    <a:srgbClr val="FFFFFF"/>
                  </a:outerShdw>
                </a:effectLst>
                <a:ea typeface="ＭＳ Ｐゴシック" pitchFamily="34" charset="-128"/>
              </a:rPr>
              <a:t>2 things student did well:</a:t>
            </a:r>
          </a:p>
          <a:p>
            <a:pPr>
              <a:lnSpc>
                <a:spcPct val="80000"/>
              </a:lnSpc>
              <a:buFontTx/>
              <a:buNone/>
            </a:pPr>
            <a:r>
              <a:rPr lang="en-US" altLang="en-US" sz="2000" dirty="0">
                <a:ea typeface="ＭＳ Ｐゴシック" pitchFamily="34" charset="-128"/>
              </a:rPr>
              <a:t>   1. </a:t>
            </a:r>
            <a:r>
              <a:rPr lang="en-US" altLang="en-US" sz="2000" u="sng" dirty="0">
                <a:ea typeface="ＭＳ Ｐゴシック" pitchFamily="34" charset="-128"/>
              </a:rPr>
              <a:t>								</a:t>
            </a:r>
          </a:p>
          <a:p>
            <a:pPr>
              <a:lnSpc>
                <a:spcPct val="80000"/>
              </a:lnSpc>
              <a:buFontTx/>
              <a:buNone/>
            </a:pPr>
            <a:r>
              <a:rPr lang="en-US" altLang="en-US" sz="2000" dirty="0">
                <a:ea typeface="ＭＳ Ｐゴシック" pitchFamily="34" charset="-128"/>
              </a:rPr>
              <a:t>   2. </a:t>
            </a:r>
            <a:r>
              <a:rPr lang="en-US" altLang="en-US" sz="2000" u="sng" dirty="0">
                <a:ea typeface="ＭＳ Ｐゴシック" pitchFamily="34" charset="-128"/>
              </a:rPr>
              <a:t>								</a:t>
            </a:r>
            <a:endParaRPr lang="en-US" altLang="en-US" sz="2000" dirty="0">
              <a:ea typeface="ＭＳ Ｐゴシック" pitchFamily="34" charset="-128"/>
            </a:endParaRPr>
          </a:p>
          <a:p>
            <a:pPr>
              <a:lnSpc>
                <a:spcPct val="80000"/>
              </a:lnSpc>
              <a:buFontTx/>
              <a:buNone/>
            </a:pPr>
            <a:endParaRPr lang="en-US" altLang="en-US" sz="2000" dirty="0">
              <a:solidFill>
                <a:schemeClr val="tx2"/>
              </a:solidFill>
              <a:effectLst>
                <a:outerShdw blurRad="38100" dist="38100" dir="2700000" algn="tl">
                  <a:srgbClr val="FFFFFF"/>
                </a:outerShdw>
              </a:effectLst>
              <a:ea typeface="ＭＳ Ｐゴシック" pitchFamily="34" charset="-128"/>
            </a:endParaRPr>
          </a:p>
          <a:p>
            <a:pPr>
              <a:lnSpc>
                <a:spcPct val="80000"/>
              </a:lnSpc>
              <a:buFontTx/>
              <a:buNone/>
            </a:pPr>
            <a:r>
              <a:rPr lang="en-US" altLang="en-US" sz="2000" dirty="0">
                <a:solidFill>
                  <a:schemeClr val="tx2"/>
                </a:solidFill>
                <a:effectLst>
                  <a:outerShdw blurRad="38100" dist="38100" dir="2700000" algn="tl">
                    <a:srgbClr val="FFFFFF"/>
                  </a:outerShdw>
                </a:effectLst>
                <a:ea typeface="ＭＳ Ｐゴシック" pitchFamily="34" charset="-128"/>
              </a:rPr>
              <a:t>2 things student should work on or future learning issue:</a:t>
            </a:r>
          </a:p>
          <a:p>
            <a:pPr>
              <a:lnSpc>
                <a:spcPct val="80000"/>
              </a:lnSpc>
              <a:buFontTx/>
              <a:buNone/>
            </a:pPr>
            <a:r>
              <a:rPr lang="en-US" altLang="en-US" sz="2000" dirty="0">
                <a:ea typeface="ＭＳ Ｐゴシック" pitchFamily="34" charset="-128"/>
              </a:rPr>
              <a:t>    1. </a:t>
            </a:r>
            <a:r>
              <a:rPr lang="en-US" altLang="en-US" sz="2000" u="sng" dirty="0">
                <a:ea typeface="ＭＳ Ｐゴシック" pitchFamily="34" charset="-128"/>
              </a:rPr>
              <a:t>								</a:t>
            </a:r>
          </a:p>
          <a:p>
            <a:pPr>
              <a:lnSpc>
                <a:spcPct val="80000"/>
              </a:lnSpc>
              <a:buFontTx/>
              <a:buNone/>
            </a:pPr>
            <a:r>
              <a:rPr lang="en-US" altLang="en-US" sz="2000" dirty="0">
                <a:ea typeface="ＭＳ Ｐゴシック" pitchFamily="34" charset="-128"/>
              </a:rPr>
              <a:t>    2. </a:t>
            </a:r>
            <a:r>
              <a:rPr lang="en-US" altLang="en-US" sz="2000" u="sng" dirty="0">
                <a:ea typeface="ＭＳ Ｐゴシック" pitchFamily="34" charset="-128"/>
              </a:rPr>
              <a:t>								</a:t>
            </a:r>
          </a:p>
          <a:p>
            <a:pPr>
              <a:lnSpc>
                <a:spcPct val="80000"/>
              </a:lnSpc>
              <a:buFontTx/>
              <a:buNone/>
            </a:pPr>
            <a:endParaRPr lang="en-US" altLang="en-US" sz="2000" dirty="0">
              <a:ea typeface="ＭＳ Ｐゴシック" pitchFamily="34" charset="-128"/>
            </a:endParaRPr>
          </a:p>
          <a:p>
            <a:pPr>
              <a:lnSpc>
                <a:spcPct val="80000"/>
              </a:lnSpc>
              <a:buClrTx/>
              <a:buFont typeface="Wingdings" pitchFamily="2" charset="2"/>
              <a:buChar char="q"/>
            </a:pPr>
            <a:r>
              <a:rPr lang="en-US" altLang="en-US" sz="2000" dirty="0">
                <a:ea typeface="ＭＳ Ｐゴシック" pitchFamily="34" charset="-128"/>
              </a:rPr>
              <a:t>May Substitute</a:t>
            </a:r>
          </a:p>
          <a:p>
            <a:pPr>
              <a:lnSpc>
                <a:spcPct val="80000"/>
              </a:lnSpc>
              <a:buClrTx/>
              <a:buFont typeface="Wingdings" pitchFamily="2" charset="2"/>
              <a:buChar char="q"/>
            </a:pPr>
            <a:r>
              <a:rPr lang="en-US" altLang="en-US" sz="2000" dirty="0">
                <a:ea typeface="ＭＳ Ｐゴシック" pitchFamily="34" charset="-128"/>
              </a:rPr>
              <a:t>May Not Substitute</a:t>
            </a:r>
          </a:p>
          <a:p>
            <a:pPr marL="0" indent="0">
              <a:lnSpc>
                <a:spcPct val="80000"/>
              </a:lnSpc>
              <a:buNone/>
            </a:pPr>
            <a:endParaRPr lang="en-US" altLang="en-US" sz="2000" dirty="0">
              <a:ea typeface="ＭＳ Ｐゴシック" pitchFamily="34" charset="-128"/>
            </a:endParaRPr>
          </a:p>
          <a:p>
            <a:pPr marL="0" indent="0">
              <a:lnSpc>
                <a:spcPct val="80000"/>
              </a:lnSpc>
              <a:buNone/>
            </a:pPr>
            <a:r>
              <a:rPr lang="en-US" altLang="en-US" sz="2000" dirty="0">
                <a:ea typeface="ＭＳ Ｐゴシック" pitchFamily="34" charset="-128"/>
              </a:rPr>
              <a:t> </a:t>
            </a:r>
            <a:r>
              <a:rPr lang="en-US" altLang="en-US" sz="2000" u="sng" dirty="0">
                <a:ea typeface="ＭＳ Ｐゴシック" pitchFamily="34" charset="-128"/>
              </a:rPr>
              <a:t>				</a:t>
            </a:r>
            <a:r>
              <a:rPr lang="en-US" altLang="en-US" sz="2000" dirty="0">
                <a:ea typeface="ＭＳ Ｐゴシック" pitchFamily="34" charset="-128"/>
              </a:rPr>
              <a:t> </a:t>
            </a:r>
          </a:p>
          <a:p>
            <a:pPr>
              <a:lnSpc>
                <a:spcPct val="80000"/>
              </a:lnSpc>
              <a:buFontTx/>
              <a:buNone/>
            </a:pPr>
            <a:r>
              <a:rPr lang="en-US" altLang="en-US" sz="2000" dirty="0" err="1">
                <a:ea typeface="ＭＳ Ｐゴシック" pitchFamily="34" charset="-128"/>
              </a:rPr>
              <a:t>R.Ph</a:t>
            </a:r>
            <a:r>
              <a:rPr lang="en-US" altLang="en-US" sz="2000" dirty="0">
                <a:ea typeface="ＭＳ Ｐゴシック" pitchFamily="34" charset="-128"/>
              </a:rPr>
              <a:t>.</a:t>
            </a:r>
          </a:p>
          <a:p>
            <a:pPr>
              <a:lnSpc>
                <a:spcPct val="80000"/>
              </a:lnSpc>
              <a:buFontTx/>
              <a:buNone/>
            </a:pPr>
            <a:r>
              <a:rPr lang="en-US" altLang="en-US" sz="2000" dirty="0">
                <a:ea typeface="ＭＳ Ｐゴシック" pitchFamily="34" charset="-128"/>
              </a:rPr>
              <a:t>					 Refill ______ Times in ______ Months</a:t>
            </a:r>
          </a:p>
        </p:txBody>
      </p:sp>
      <p:pic>
        <p:nvPicPr>
          <p:cNvPr id="36867" name="Picture 4" descr="j01997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586546"/>
            <a:ext cx="1066800" cy="108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Line 5"/>
          <p:cNvSpPr>
            <a:spLocks noChangeShapeType="1"/>
          </p:cNvSpPr>
          <p:nvPr/>
        </p:nvSpPr>
        <p:spPr bwMode="auto">
          <a:xfrm>
            <a:off x="2254624" y="1739900"/>
            <a:ext cx="7651376"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pic>
        <p:nvPicPr>
          <p:cNvPr id="36869" name="Picture 7" descr="MCj023840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844136"/>
            <a:ext cx="774700" cy="75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54624" y="5894315"/>
            <a:ext cx="7772400" cy="461665"/>
          </a:xfrm>
          <a:prstGeom prst="rect">
            <a:avLst/>
          </a:prstGeom>
          <a:noFill/>
        </p:spPr>
        <p:txBody>
          <a:bodyPr wrap="square" rtlCol="0">
            <a:spAutoFit/>
          </a:bodyPr>
          <a:lstStyle/>
          <a:p>
            <a:pPr algn="ctr" defTabSz="914400"/>
            <a:r>
              <a:rPr lang="en-US" sz="1200" b="1" dirty="0">
                <a:solidFill>
                  <a:prstClr val="black"/>
                </a:solidFill>
              </a:rPr>
              <a:t>Used with permission from Todd </a:t>
            </a:r>
            <a:r>
              <a:rPr lang="en-US" sz="1200" b="1" dirty="0" err="1">
                <a:solidFill>
                  <a:prstClr val="black"/>
                </a:solidFill>
              </a:rPr>
              <a:t>Canada,PharmD</a:t>
            </a:r>
            <a:r>
              <a:rPr lang="en-US" sz="1200" b="1" dirty="0">
                <a:solidFill>
                  <a:prstClr val="black"/>
                </a:solidFill>
              </a:rPr>
              <a:t>, BCNSP, FASHP,</a:t>
            </a:r>
          </a:p>
          <a:p>
            <a:pPr algn="ctr" defTabSz="914400"/>
            <a:r>
              <a:rPr lang="en-US" sz="1200" b="1" dirty="0">
                <a:solidFill>
                  <a:prstClr val="black"/>
                </a:solidFill>
              </a:rPr>
              <a:t>University of Texas MD Anderson Cancer Center</a:t>
            </a:r>
          </a:p>
        </p:txBody>
      </p:sp>
    </p:spTree>
    <p:extLst>
      <p:ext uri="{BB962C8B-B14F-4D97-AF65-F5344CB8AC3E}">
        <p14:creationId xmlns:p14="http://schemas.microsoft.com/office/powerpoint/2010/main" val="3138013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Understand your students generation</a:t>
            </a:r>
            <a:endParaRPr lang="en-US" dirty="0"/>
          </a:p>
        </p:txBody>
      </p:sp>
      <p:sp>
        <p:nvSpPr>
          <p:cNvPr id="3" name="Content Placeholder 2"/>
          <p:cNvSpPr>
            <a:spLocks noGrp="1"/>
          </p:cNvSpPr>
          <p:nvPr>
            <p:ph sz="quarter" idx="1"/>
          </p:nvPr>
        </p:nvSpPr>
        <p:spPr/>
        <p:txBody>
          <a:bodyPr>
            <a:normAutofit/>
          </a:bodyPr>
          <a:lstStyle/>
          <a:p>
            <a:r>
              <a:rPr lang="en-US" sz="2800" dirty="0" smtClean="0"/>
              <a:t>Millennials are very comfortable with technology  and can be impatient with more traditional communication methods.</a:t>
            </a:r>
          </a:p>
          <a:p>
            <a:r>
              <a:rPr lang="en-US" sz="2800" dirty="0" smtClean="0"/>
              <a:t>They like and want praise. </a:t>
            </a:r>
          </a:p>
          <a:p>
            <a:pPr lvl="1"/>
            <a:r>
              <a:rPr lang="en-US" dirty="0" smtClean="0"/>
              <a:t>Upbringing</a:t>
            </a:r>
          </a:p>
          <a:p>
            <a:pPr lvl="1"/>
            <a:r>
              <a:rPr lang="en-US" dirty="0" smtClean="0"/>
              <a:t>Beginners vs. Seasoned veterans</a:t>
            </a:r>
            <a:endParaRPr lang="en-US" sz="2400" dirty="0" smtClean="0"/>
          </a:p>
          <a:p>
            <a:r>
              <a:rPr lang="en-US" sz="2800" dirty="0" smtClean="0"/>
              <a:t>They need more personalized feedback, coaching and mentoring.</a:t>
            </a:r>
          </a:p>
          <a:p>
            <a:pPr marL="0" indent="0">
              <a:buNone/>
            </a:pPr>
            <a:endParaRPr lang="en-US" sz="2800" dirty="0" smtClean="0"/>
          </a:p>
          <a:p>
            <a:endParaRPr lang="en-US" sz="2400" dirty="0" smtClean="0"/>
          </a:p>
          <a:p>
            <a:endParaRPr lang="en-US" sz="2400" dirty="0"/>
          </a:p>
        </p:txBody>
      </p:sp>
      <p:sp>
        <p:nvSpPr>
          <p:cNvPr id="4" name="Rectangle 3"/>
          <p:cNvSpPr/>
          <p:nvPr/>
        </p:nvSpPr>
        <p:spPr>
          <a:xfrm>
            <a:off x="359283" y="6292334"/>
            <a:ext cx="3802644" cy="261610"/>
          </a:xfrm>
          <a:prstGeom prst="rect">
            <a:avLst/>
          </a:prstGeom>
        </p:spPr>
        <p:txBody>
          <a:bodyPr wrap="none">
            <a:spAutoFit/>
          </a:bodyPr>
          <a:lstStyle/>
          <a:p>
            <a:r>
              <a:rPr lang="en-US" sz="1100" dirty="0"/>
              <a:t>Providing effective Feedback by Lourdes Cuellar, July 26, 2016</a:t>
            </a:r>
          </a:p>
        </p:txBody>
      </p:sp>
      <p:sp>
        <p:nvSpPr>
          <p:cNvPr id="5" name="Rectangle 4"/>
          <p:cNvSpPr/>
          <p:nvPr/>
        </p:nvSpPr>
        <p:spPr>
          <a:xfrm>
            <a:off x="359283" y="5861447"/>
            <a:ext cx="6096000" cy="430887"/>
          </a:xfrm>
          <a:prstGeom prst="rect">
            <a:avLst/>
          </a:prstGeom>
        </p:spPr>
        <p:txBody>
          <a:bodyPr>
            <a:spAutoFit/>
          </a:bodyPr>
          <a:lstStyle/>
          <a:p>
            <a:r>
              <a:rPr lang="en-US" sz="1100" dirty="0" smtClean="0"/>
              <a:t>Finkelstein SR, Fishbach A.  Tell </a:t>
            </a:r>
            <a:r>
              <a:rPr lang="en-US" sz="1100" dirty="0"/>
              <a:t>Me What I Did Wrong: Experts Seek and Respond to Negative </a:t>
            </a:r>
            <a:r>
              <a:rPr lang="en-US" sz="1100" dirty="0" smtClean="0"/>
              <a:t>Feedback.</a:t>
            </a:r>
            <a:r>
              <a:rPr lang="en-US" sz="1100" dirty="0"/>
              <a:t> </a:t>
            </a:r>
            <a:r>
              <a:rPr lang="en-US" sz="1100" dirty="0" smtClean="0"/>
              <a:t>Journal of Consumer Research. 2012;39:22-37.  </a:t>
            </a:r>
            <a:endParaRPr lang="en-US" sz="1100" dirty="0"/>
          </a:p>
        </p:txBody>
      </p:sp>
    </p:spTree>
    <p:extLst>
      <p:ext uri="{BB962C8B-B14F-4D97-AF65-F5344CB8AC3E}">
        <p14:creationId xmlns:p14="http://schemas.microsoft.com/office/powerpoint/2010/main" val="3488623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quarter" idx="1"/>
          </p:nvPr>
        </p:nvSpPr>
        <p:spPr/>
        <p:txBody>
          <a:bodyPr/>
          <a:lstStyle/>
          <a:p>
            <a:pPr marL="514350" lvl="0" indent="-514350">
              <a:buFont typeface="+mj-lt"/>
              <a:buAutoNum type="arabicPeriod"/>
            </a:pPr>
            <a:r>
              <a:rPr lang="en-US" dirty="0"/>
              <a:t>Recognize the characteristics of excellent preceptors in experiential education.</a:t>
            </a:r>
          </a:p>
          <a:p>
            <a:pPr marL="514350" lvl="0" indent="-514350">
              <a:buFont typeface="+mj-lt"/>
              <a:buAutoNum type="arabicPeriod"/>
            </a:pPr>
            <a:r>
              <a:rPr lang="en-US" dirty="0"/>
              <a:t>Recognize the importance of an effective orientation process and an organized rotation experience.</a:t>
            </a:r>
          </a:p>
          <a:p>
            <a:pPr marL="514350" lvl="0" indent="-514350">
              <a:buFont typeface="+mj-lt"/>
              <a:buAutoNum type="arabicPeriod"/>
            </a:pPr>
            <a:r>
              <a:rPr lang="en-US" dirty="0"/>
              <a:t>Identify your student’s professional goals and be familiar with their prior rotations and work experience.</a:t>
            </a:r>
          </a:p>
          <a:p>
            <a:pPr marL="514350" lvl="0" indent="-514350">
              <a:buFont typeface="+mj-lt"/>
              <a:buAutoNum type="arabicPeriod"/>
            </a:pPr>
            <a:r>
              <a:rPr lang="en-US" dirty="0"/>
              <a:t>Recognize the importance of scheduling formal feedback and assessment time for constructive feedback to affect future learning.</a:t>
            </a:r>
          </a:p>
          <a:p>
            <a:endParaRPr lang="en-US" dirty="0"/>
          </a:p>
        </p:txBody>
      </p:sp>
    </p:spTree>
    <p:extLst>
      <p:ext uri="{BB962C8B-B14F-4D97-AF65-F5344CB8AC3E}">
        <p14:creationId xmlns:p14="http://schemas.microsoft.com/office/powerpoint/2010/main" val="1625393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200" dirty="0" smtClean="0"/>
              <a:t>Resources</a:t>
            </a:r>
            <a:endParaRPr lang="en-US" sz="7200" dirty="0"/>
          </a:p>
        </p:txBody>
      </p:sp>
      <p:pic>
        <p:nvPicPr>
          <p:cNvPr id="6" name="Picture 5"/>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971842" y="803240"/>
            <a:ext cx="5645589" cy="3867912"/>
          </a:xfrm>
          <a:prstGeom prst="roundRect">
            <a:avLst/>
          </a:prstGeom>
          <a:effectLst>
            <a:softEdge rad="317500"/>
          </a:effectLst>
        </p:spPr>
      </p:pic>
    </p:spTree>
    <p:extLst>
      <p:ext uri="{BB962C8B-B14F-4D97-AF65-F5344CB8AC3E}">
        <p14:creationId xmlns:p14="http://schemas.microsoft.com/office/powerpoint/2010/main" val="2229099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Available Preceptor References: Books</a:t>
            </a:r>
          </a:p>
        </p:txBody>
      </p:sp>
      <p:sp>
        <p:nvSpPr>
          <p:cNvPr id="5" name="Content Placeholder 4"/>
          <p:cNvSpPr>
            <a:spLocks noGrp="1"/>
          </p:cNvSpPr>
          <p:nvPr>
            <p:ph idx="1"/>
          </p:nvPr>
        </p:nvSpPr>
        <p:spPr>
          <a:xfrm>
            <a:off x="816863" y="1751683"/>
            <a:ext cx="10519493" cy="4241493"/>
          </a:xfrm>
        </p:spPr>
        <p:txBody>
          <a:bodyPr>
            <a:normAutofit/>
          </a:bodyPr>
          <a:lstStyle/>
          <a:p>
            <a:r>
              <a:rPr lang="en-US" dirty="0" smtClean="0"/>
              <a:t>Cuellar L, Ginsburg D.  </a:t>
            </a:r>
            <a:r>
              <a:rPr lang="en-US" i="1" dirty="0" smtClean="0"/>
              <a:t>Preceptors </a:t>
            </a:r>
            <a:r>
              <a:rPr lang="en-US" i="1" dirty="0"/>
              <a:t>Handbook for </a:t>
            </a:r>
            <a:r>
              <a:rPr lang="en-US" i="1" dirty="0" smtClean="0"/>
              <a:t>Pharmacists</a:t>
            </a:r>
            <a:r>
              <a:rPr lang="en-US" dirty="0" smtClean="0"/>
              <a:t>. 3rd ed. Bethesda, MD: American Society of Health-System Pharmacists;2016.  </a:t>
            </a:r>
          </a:p>
          <a:p>
            <a:r>
              <a:rPr lang="en-US" dirty="0" smtClean="0"/>
              <a:t>Dotey RE. </a:t>
            </a:r>
            <a:r>
              <a:rPr lang="en-US" i="1" dirty="0" smtClean="0"/>
              <a:t>Getting Started as a Pharmacy Preceptor.</a:t>
            </a:r>
            <a:r>
              <a:rPr lang="en-US" dirty="0" smtClean="0"/>
              <a:t> Washington, DC: American Pharmacists Association;2011.  </a:t>
            </a:r>
          </a:p>
          <a:p>
            <a:r>
              <a:rPr lang="en-US" dirty="0" err="1" smtClean="0"/>
              <a:t>Soric</a:t>
            </a:r>
            <a:r>
              <a:rPr lang="en-US" dirty="0" smtClean="0"/>
              <a:t> MM.  </a:t>
            </a:r>
            <a:r>
              <a:rPr lang="en-US" i="1" dirty="0" smtClean="0"/>
              <a:t>Maximize Your Rotations: ASHP’s Student Guide to IPPEs, APPEs, and Beyond. </a:t>
            </a:r>
            <a:r>
              <a:rPr lang="en-US" dirty="0"/>
              <a:t>Bethesda, MD: American Society of Health-System </a:t>
            </a:r>
            <a:r>
              <a:rPr lang="en-US" dirty="0" smtClean="0"/>
              <a:t>Pharmacists;2013.  </a:t>
            </a:r>
            <a:endParaRPr lang="en-US" dirty="0"/>
          </a:p>
          <a:p>
            <a:r>
              <a:rPr lang="en-US" i="1" dirty="0" smtClean="0"/>
              <a:t>Peripheral Brain for the Pharmacist. </a:t>
            </a:r>
            <a:r>
              <a:rPr lang="en-US" dirty="0" smtClean="0"/>
              <a:t>5th ed.</a:t>
            </a:r>
            <a:r>
              <a:rPr lang="en-US" i="1" dirty="0" smtClean="0"/>
              <a:t> </a:t>
            </a:r>
            <a:r>
              <a:rPr lang="en-US" dirty="0"/>
              <a:t>Washington, DC: American Pharmacists </a:t>
            </a:r>
            <a:r>
              <a:rPr lang="en-US" dirty="0" smtClean="0"/>
              <a:t>Association;2016.  </a:t>
            </a:r>
            <a:endParaRPr lang="en-US" dirty="0"/>
          </a:p>
          <a:p>
            <a:pPr lvl="1"/>
            <a:endParaRPr lang="en-US" dirty="0" smtClean="0"/>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73952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Available Preceptor References: Books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738" y="1615068"/>
            <a:ext cx="2174777" cy="3265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5367" name="Picture 7" descr="Maximize Your Rotations: ASHP's Student Guide to IPPEs, APPEs, and Beyond "/>
          <p:cNvPicPr>
            <a:picLocks noChangeAspect="1" noChangeArrowheads="1"/>
          </p:cNvPicPr>
          <p:nvPr/>
        </p:nvPicPr>
        <p:blipFill rotWithShape="1">
          <a:blip r:embed="rId4">
            <a:extLst>
              <a:ext uri="{28A0092B-C50C-407E-A947-70E740481C1C}">
                <a14:useLocalDpi xmlns:a14="http://schemas.microsoft.com/office/drawing/2010/main" val="0"/>
              </a:ext>
            </a:extLst>
          </a:blip>
          <a:srcRect l="13617" r="13427"/>
          <a:stretch/>
        </p:blipFill>
        <p:spPr bwMode="auto">
          <a:xfrm>
            <a:off x="5662670" y="1605534"/>
            <a:ext cx="2439260" cy="3343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6040816" y="5753034"/>
            <a:ext cx="1960185" cy="507831"/>
          </a:xfrm>
          <a:prstGeom prst="rect">
            <a:avLst/>
          </a:prstGeom>
        </p:spPr>
        <p:txBody>
          <a:bodyPr wrap="square">
            <a:spAutoFit/>
          </a:bodyPr>
          <a:lstStyle/>
          <a:p>
            <a:r>
              <a:rPr lang="en-US" sz="900" dirty="0"/>
              <a:t>http://store.ashp.org/Default.aspx?TabId=216&amp;ProductId=34546482. Accessed </a:t>
            </a:r>
            <a:r>
              <a:rPr lang="en-US" sz="900" dirty="0" smtClean="0"/>
              <a:t>Oct. 2016</a:t>
            </a:r>
            <a:endParaRPr lang="en-US" sz="900" dirty="0"/>
          </a:p>
        </p:txBody>
      </p:sp>
      <p:sp>
        <p:nvSpPr>
          <p:cNvPr id="5" name="Rectangle 4"/>
          <p:cNvSpPr/>
          <p:nvPr/>
        </p:nvSpPr>
        <p:spPr>
          <a:xfrm>
            <a:off x="1486713" y="5507514"/>
            <a:ext cx="1981200" cy="646331"/>
          </a:xfrm>
          <a:prstGeom prst="rect">
            <a:avLst/>
          </a:prstGeom>
        </p:spPr>
        <p:txBody>
          <a:bodyPr wrap="square">
            <a:spAutoFit/>
          </a:bodyPr>
          <a:lstStyle/>
          <a:p>
            <a:r>
              <a:rPr lang="en-US" sz="900" dirty="0"/>
              <a:t>http://www.amazon.com/Getting-Started-As-Pharmacy-Preceptor/dp/158212146X. Accessed </a:t>
            </a:r>
            <a:r>
              <a:rPr lang="en-US" sz="900" dirty="0" smtClean="0"/>
              <a:t>Oct. 2016</a:t>
            </a:r>
            <a:endParaRPr lang="en-US" sz="900" dirty="0"/>
          </a:p>
        </p:txBody>
      </p:sp>
      <p:sp>
        <p:nvSpPr>
          <p:cNvPr id="7" name="Rectangle 6"/>
          <p:cNvSpPr/>
          <p:nvPr/>
        </p:nvSpPr>
        <p:spPr>
          <a:xfrm>
            <a:off x="3844886" y="5575415"/>
            <a:ext cx="1983606" cy="646331"/>
          </a:xfrm>
          <a:prstGeom prst="rect">
            <a:avLst/>
          </a:prstGeom>
        </p:spPr>
        <p:txBody>
          <a:bodyPr wrap="square">
            <a:spAutoFit/>
          </a:bodyPr>
          <a:lstStyle/>
          <a:p>
            <a:r>
              <a:rPr lang="en-US" sz="900" dirty="0"/>
              <a:t>http://www.pharmacist.com/apha-releases-new-edition-popular-reference-material-peripheral-brain-pharmacist. Accessed </a:t>
            </a:r>
            <a:r>
              <a:rPr lang="en-US" sz="900" dirty="0" smtClean="0"/>
              <a:t>Oct. 2016</a:t>
            </a:r>
            <a:endParaRPr lang="en-US" sz="900" dirty="0"/>
          </a:p>
        </p:txBody>
      </p:sp>
      <p:sp>
        <p:nvSpPr>
          <p:cNvPr id="8" name="Rectangle 7"/>
          <p:cNvSpPr/>
          <p:nvPr/>
        </p:nvSpPr>
        <p:spPr>
          <a:xfrm>
            <a:off x="8213325" y="5713915"/>
            <a:ext cx="1981200" cy="507831"/>
          </a:xfrm>
          <a:prstGeom prst="rect">
            <a:avLst/>
          </a:prstGeom>
        </p:spPr>
        <p:txBody>
          <a:bodyPr wrap="square">
            <a:spAutoFit/>
          </a:bodyPr>
          <a:lstStyle/>
          <a:p>
            <a:r>
              <a:rPr lang="en-US" sz="900" dirty="0"/>
              <a:t>http://store.ashp.org/Default.aspx?TabId=216&amp;ProductId=4221. Accessed </a:t>
            </a:r>
            <a:r>
              <a:rPr lang="en-US" sz="900" dirty="0" smtClean="0"/>
              <a:t>Oct. 2016</a:t>
            </a:r>
            <a:endParaRPr lang="en-US" sz="9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3324" y="1621177"/>
            <a:ext cx="2329507" cy="3327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6"/>
          <a:stretch>
            <a:fillRect/>
          </a:stretch>
        </p:blipFill>
        <p:spPr>
          <a:xfrm>
            <a:off x="3703479" y="1605534"/>
            <a:ext cx="1853029" cy="3343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60269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374572"/>
            <a:ext cx="10871200" cy="844627"/>
          </a:xfrm>
        </p:spPr>
        <p:txBody>
          <a:bodyPr/>
          <a:lstStyle/>
          <a:p>
            <a:r>
              <a:rPr lang="en-US" dirty="0" smtClean="0"/>
              <a:t>Preceptor Resources: Miscellaneous</a:t>
            </a:r>
            <a:endParaRPr lang="en-US" dirty="0"/>
          </a:p>
        </p:txBody>
      </p:sp>
      <p:sp>
        <p:nvSpPr>
          <p:cNvPr id="3" name="Content Placeholder 2"/>
          <p:cNvSpPr>
            <a:spLocks noGrp="1"/>
          </p:cNvSpPr>
          <p:nvPr>
            <p:ph sz="quarter" idx="1"/>
          </p:nvPr>
        </p:nvSpPr>
        <p:spPr>
          <a:xfrm>
            <a:off x="816864" y="1600200"/>
            <a:ext cx="10871200" cy="4976870"/>
          </a:xfrm>
        </p:spPr>
        <p:txBody>
          <a:bodyPr>
            <a:normAutofit/>
          </a:bodyPr>
          <a:lstStyle/>
          <a:p>
            <a:pPr marL="514350" indent="-514350">
              <a:buSzPct val="106000"/>
              <a:buFont typeface="+mj-lt"/>
              <a:buAutoNum type="arabicPeriod"/>
            </a:pPr>
            <a:r>
              <a:rPr lang="en-US" sz="2400" dirty="0" smtClean="0"/>
              <a:t>Other preceptors may be willing to share materials (orientation checklist, calendars, syllabi).</a:t>
            </a:r>
          </a:p>
          <a:p>
            <a:pPr marL="514350" indent="-514350">
              <a:buSzPct val="106000"/>
              <a:buFont typeface="+mj-lt"/>
              <a:buAutoNum type="arabicPeriod"/>
            </a:pPr>
            <a:r>
              <a:rPr lang="en-US" sz="2400" dirty="0" smtClean="0"/>
              <a:t>TCEP Toolkit on CORE ELMS (Rxpreceptor)</a:t>
            </a:r>
            <a:r>
              <a:rPr lang="en-US" sz="2400" dirty="0" smtClean="0">
                <a:sym typeface="Wingdings" panose="05000000000000000000" pitchFamily="2" charset="2"/>
              </a:rPr>
              <a:t></a:t>
            </a:r>
            <a:r>
              <a:rPr lang="en-US" sz="2400" dirty="0" smtClean="0"/>
              <a:t> account home page</a:t>
            </a:r>
            <a:r>
              <a:rPr lang="en-US" sz="2400" dirty="0" smtClean="0">
                <a:sym typeface="Wingdings" panose="05000000000000000000" pitchFamily="2" charset="2"/>
              </a:rPr>
              <a:t> </a:t>
            </a:r>
            <a:r>
              <a:rPr lang="en-US" sz="2400" dirty="0" smtClean="0"/>
              <a:t>Document Library</a:t>
            </a:r>
            <a:r>
              <a:rPr lang="en-US" sz="2400" dirty="0" smtClean="0">
                <a:sym typeface="Wingdings" panose="05000000000000000000" pitchFamily="2" charset="2"/>
              </a:rPr>
              <a:t> </a:t>
            </a:r>
            <a:r>
              <a:rPr lang="en-US" sz="2400" dirty="0" smtClean="0"/>
              <a:t>Preceptor Toolkit</a:t>
            </a:r>
            <a:r>
              <a:rPr lang="en-US" sz="2400" dirty="0" smtClean="0">
                <a:sym typeface="Wingdings" panose="05000000000000000000" pitchFamily="2" charset="2"/>
              </a:rPr>
              <a:t> </a:t>
            </a:r>
            <a:r>
              <a:rPr lang="en-US" sz="2400" dirty="0" smtClean="0"/>
              <a:t>Grading Rubrics folder (Click on blue button to Open File )</a:t>
            </a:r>
          </a:p>
          <a:p>
            <a:pPr marL="514350" indent="-514350">
              <a:buSzPct val="106000"/>
              <a:buFont typeface="+mj-lt"/>
              <a:buAutoNum type="arabicPeriod"/>
            </a:pPr>
            <a:r>
              <a:rPr lang="en-US" sz="2400" dirty="0" smtClean="0"/>
              <a:t>IPPE and APPE Syllabi on CORE ELMS (Rxpreceptor)</a:t>
            </a:r>
            <a:r>
              <a:rPr lang="en-US" sz="2400" dirty="0" smtClean="0">
                <a:sym typeface="Wingdings" panose="05000000000000000000" pitchFamily="2" charset="2"/>
              </a:rPr>
              <a:t></a:t>
            </a:r>
            <a:r>
              <a:rPr lang="en-US" sz="2400" dirty="0" smtClean="0"/>
              <a:t> account home page</a:t>
            </a:r>
            <a:r>
              <a:rPr lang="en-US" sz="2400" dirty="0" smtClean="0">
                <a:sym typeface="Wingdings" panose="05000000000000000000" pitchFamily="2" charset="2"/>
              </a:rPr>
              <a:t> </a:t>
            </a:r>
            <a:r>
              <a:rPr lang="en-US" sz="2400" dirty="0" smtClean="0"/>
              <a:t>Document Library</a:t>
            </a:r>
            <a:r>
              <a:rPr lang="en-US" sz="2400" dirty="0" smtClean="0">
                <a:sym typeface="Wingdings" panose="05000000000000000000" pitchFamily="2" charset="2"/>
              </a:rPr>
              <a:t> </a:t>
            </a:r>
            <a:r>
              <a:rPr lang="en-US" sz="2400" dirty="0" smtClean="0"/>
              <a:t>Folder for APPE Syllabi and folder for IPPE Documents (Click on blue button to Open File) </a:t>
            </a:r>
            <a:endParaRPr lang="en-US" sz="2400" dirty="0"/>
          </a:p>
          <a:p>
            <a:pPr lvl="1"/>
            <a:endParaRPr lang="en-US" dirty="0" smtClean="0"/>
          </a:p>
        </p:txBody>
      </p:sp>
    </p:spTree>
    <p:extLst>
      <p:ext uri="{BB962C8B-B14F-4D97-AF65-F5344CB8AC3E}">
        <p14:creationId xmlns:p14="http://schemas.microsoft.com/office/powerpoint/2010/main" val="2986118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28790" y="1850834"/>
            <a:ext cx="8656810" cy="4016566"/>
          </a:xfrm>
        </p:spPr>
        <p:txBody>
          <a:bodyPr>
            <a:normAutofit/>
          </a:bodyPr>
          <a:lstStyle/>
          <a:p>
            <a:r>
              <a:rPr lang="en-US" sz="8000" dirty="0" smtClean="0"/>
              <a:t>QUESTIONS?</a:t>
            </a:r>
            <a:endParaRPr lang="en-US" sz="8000" dirty="0"/>
          </a:p>
        </p:txBody>
      </p:sp>
      <p:pic>
        <p:nvPicPr>
          <p:cNvPr id="6" name="Picture 5"/>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670214" y="697735"/>
            <a:ext cx="6477000" cy="3810000"/>
          </a:xfrm>
          <a:prstGeom prst="roundRect">
            <a:avLst/>
          </a:prstGeom>
          <a:effectLst>
            <a:softEdge rad="127000"/>
          </a:effectLst>
        </p:spPr>
      </p:pic>
    </p:spTree>
    <p:extLst>
      <p:ext uri="{BB962C8B-B14F-4D97-AF65-F5344CB8AC3E}">
        <p14:creationId xmlns:p14="http://schemas.microsoft.com/office/powerpoint/2010/main" val="2192053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115866"/>
            <a:ext cx="10871200" cy="990600"/>
          </a:xfrm>
        </p:spPr>
        <p:txBody>
          <a:bodyPr>
            <a:normAutofit fontScale="90000"/>
          </a:bodyPr>
          <a:lstStyle/>
          <a:p>
            <a:r>
              <a:rPr lang="en-US" dirty="0" smtClean="0"/>
              <a:t/>
            </a:r>
            <a:br>
              <a:rPr lang="en-US" dirty="0" smtClean="0"/>
            </a:br>
            <a:r>
              <a:rPr lang="en-US" dirty="0"/>
              <a:t/>
            </a:r>
            <a:br>
              <a:rPr lang="en-US" dirty="0"/>
            </a:br>
            <a:r>
              <a:rPr lang="en-US" dirty="0" smtClean="0"/>
              <a:t>Post-Test Questions</a:t>
            </a:r>
            <a:r>
              <a:rPr lang="en-US" dirty="0"/>
              <a:t/>
            </a:r>
            <a:br>
              <a:rPr lang="en-US" dirty="0"/>
            </a:br>
            <a:endParaRPr lang="en-US" dirty="0"/>
          </a:p>
        </p:txBody>
      </p:sp>
      <p:sp>
        <p:nvSpPr>
          <p:cNvPr id="3" name="Content Placeholder 2"/>
          <p:cNvSpPr>
            <a:spLocks noGrp="1"/>
          </p:cNvSpPr>
          <p:nvPr>
            <p:ph sz="quarter" idx="1"/>
          </p:nvPr>
        </p:nvSpPr>
        <p:spPr>
          <a:xfrm>
            <a:off x="463463" y="1600199"/>
            <a:ext cx="11500855" cy="5151330"/>
          </a:xfrm>
        </p:spPr>
        <p:txBody>
          <a:bodyPr>
            <a:normAutofit fontScale="70000" lnSpcReduction="20000"/>
          </a:bodyPr>
          <a:lstStyle/>
          <a:p>
            <a:pPr marL="514350" lvl="0" indent="-514350">
              <a:buFont typeface="+mj-lt"/>
              <a:buAutoNum type="arabicPeriod"/>
            </a:pPr>
            <a:r>
              <a:rPr lang="en-US" sz="4000" b="1" dirty="0" smtClean="0"/>
              <a:t>Which </a:t>
            </a:r>
            <a:r>
              <a:rPr lang="en-US" sz="4000" b="1" dirty="0"/>
              <a:t>of the following is </a:t>
            </a:r>
            <a:r>
              <a:rPr lang="en-US" sz="4000" b="1" u="sng" dirty="0"/>
              <a:t>NOT</a:t>
            </a:r>
            <a:r>
              <a:rPr lang="en-US" sz="4000" b="1" dirty="0"/>
              <a:t> a characteristic of an excellent preceptor?</a:t>
            </a:r>
            <a:r>
              <a:rPr lang="en-US" sz="4000" dirty="0"/>
              <a:t> (</a:t>
            </a:r>
            <a:r>
              <a:rPr lang="en-US" sz="4000" b="1" dirty="0"/>
              <a:t>Objective #1</a:t>
            </a:r>
            <a:r>
              <a:rPr lang="en-US" sz="4000" dirty="0"/>
              <a:t>)</a:t>
            </a:r>
          </a:p>
          <a:p>
            <a:pPr marL="822960" lvl="1" indent="-457200">
              <a:buFont typeface="+mj-lt"/>
              <a:buAutoNum type="alphaLcPeriod"/>
            </a:pPr>
            <a:r>
              <a:rPr lang="en-US" sz="3400" dirty="0"/>
              <a:t>Relating to the student as an individual</a:t>
            </a:r>
          </a:p>
          <a:p>
            <a:pPr marL="822960" lvl="1" indent="-457200">
              <a:buFont typeface="+mj-lt"/>
              <a:buAutoNum type="alphaLcPeriod"/>
            </a:pPr>
            <a:r>
              <a:rPr lang="en-US" sz="3400" dirty="0"/>
              <a:t>Providing useful feedback and clear expectations</a:t>
            </a:r>
          </a:p>
          <a:p>
            <a:pPr marL="822960" lvl="1" indent="-457200">
              <a:buFont typeface="+mj-lt"/>
              <a:buAutoNum type="alphaLcPeriod"/>
            </a:pPr>
            <a:r>
              <a:rPr lang="en-US" sz="3400" dirty="0"/>
              <a:t>Effectively organizing appropriate learning activities</a:t>
            </a:r>
          </a:p>
          <a:p>
            <a:pPr marL="822960" lvl="1" indent="-457200">
              <a:buFont typeface="+mj-lt"/>
              <a:buAutoNum type="alphaLcPeriod"/>
            </a:pPr>
            <a:r>
              <a:rPr lang="en-US" sz="3400" dirty="0"/>
              <a:t>Consistently available for student questions.</a:t>
            </a:r>
          </a:p>
          <a:p>
            <a:pPr marL="822960" lvl="1" indent="-457200">
              <a:buFont typeface="+mj-lt"/>
              <a:buAutoNum type="alphaLcPeriod"/>
            </a:pPr>
            <a:r>
              <a:rPr lang="en-US" sz="3400" dirty="0"/>
              <a:t>Keeping to your 8 hour schedule and not having time for student inquiries </a:t>
            </a:r>
            <a:endParaRPr lang="en-US" sz="3400" dirty="0" smtClean="0"/>
          </a:p>
          <a:p>
            <a:pPr marL="365760" lvl="1" indent="0">
              <a:buNone/>
            </a:pPr>
            <a:endParaRPr lang="en-US" sz="3400" dirty="0" smtClean="0"/>
          </a:p>
          <a:p>
            <a:pPr marL="502920" indent="-457200">
              <a:buFont typeface="+mj-lt"/>
              <a:buAutoNum type="arabicPeriod"/>
            </a:pPr>
            <a:r>
              <a:rPr lang="en-US" sz="4000" b="1" dirty="0" smtClean="0"/>
              <a:t>The </a:t>
            </a:r>
            <a:r>
              <a:rPr lang="en-US" sz="4000" b="1" dirty="0"/>
              <a:t>structure of the experiential rotation does not matter; the student can absorb the information be observing a busy pharmacy. (Objective #</a:t>
            </a:r>
            <a:r>
              <a:rPr lang="en-US" sz="4000" b="1" dirty="0" smtClean="0"/>
              <a:t>2)</a:t>
            </a:r>
          </a:p>
          <a:p>
            <a:pPr marL="822960" lvl="1" indent="-457200">
              <a:buFont typeface="+mj-lt"/>
              <a:buAutoNum type="alphaLcPeriod"/>
            </a:pPr>
            <a:r>
              <a:rPr lang="en-US" sz="3400" dirty="0" smtClean="0"/>
              <a:t>True</a:t>
            </a:r>
            <a:endParaRPr lang="en-US" sz="3400" dirty="0"/>
          </a:p>
          <a:p>
            <a:pPr marL="822960" lvl="1" indent="-457200">
              <a:buFont typeface="+mj-lt"/>
              <a:buAutoNum type="alphaLcPeriod"/>
            </a:pPr>
            <a:r>
              <a:rPr lang="en-US" sz="3400" dirty="0" smtClean="0"/>
              <a:t>False</a:t>
            </a:r>
            <a:endParaRPr lang="en-US" sz="3400" dirty="0"/>
          </a:p>
          <a:p>
            <a:endParaRPr lang="en-US" dirty="0"/>
          </a:p>
        </p:txBody>
      </p:sp>
    </p:spTree>
    <p:extLst>
      <p:ext uri="{BB962C8B-B14F-4D97-AF65-F5344CB8AC3E}">
        <p14:creationId xmlns:p14="http://schemas.microsoft.com/office/powerpoint/2010/main" val="416082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5" end="5"/>
                                            </p:txEl>
                                          </p:spTgt>
                                        </p:tgtEl>
                                        <p:attrNameLst>
                                          <p:attrName>style.color</p:attrName>
                                        </p:attrNameLst>
                                      </p:cBhvr>
                                      <p:to>
                                        <a:srgbClr val="C00000"/>
                                      </p:to>
                                    </p:animClr>
                                    <p:animClr clrSpc="rgb" dir="cw">
                                      <p:cBhvr>
                                        <p:cTn id="7" dur="500" fill="hold"/>
                                        <p:tgtEl>
                                          <p:spTgt spid="3">
                                            <p:txEl>
                                              <p:pRg st="5" end="5"/>
                                            </p:txEl>
                                          </p:spTgt>
                                        </p:tgtEl>
                                        <p:attrNameLst>
                                          <p:attrName>fillcolor</p:attrName>
                                        </p:attrNameLst>
                                      </p:cBhvr>
                                      <p:to>
                                        <a:srgbClr val="C00000"/>
                                      </p:to>
                                    </p:animClr>
                                    <p:set>
                                      <p:cBhvr>
                                        <p:cTn id="8" dur="500" fill="hold"/>
                                        <p:tgtEl>
                                          <p:spTgt spid="3">
                                            <p:txEl>
                                              <p:pRg st="5" end="5"/>
                                            </p:txEl>
                                          </p:spTgt>
                                        </p:tgtEl>
                                        <p:attrNameLst>
                                          <p:attrName>fill.type</p:attrName>
                                        </p:attrNameLst>
                                      </p:cBhvr>
                                      <p:to>
                                        <p:strVal val="solid"/>
                                      </p:to>
                                    </p:set>
                                    <p:set>
                                      <p:cBhvr>
                                        <p:cTn id="9" dur="500" fill="hold"/>
                                        <p:tgtEl>
                                          <p:spTgt spid="3">
                                            <p:txEl>
                                              <p:pRg st="5" end="5"/>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9" end="9"/>
                                            </p:txEl>
                                          </p:spTgt>
                                        </p:tgtEl>
                                        <p:attrNameLst>
                                          <p:attrName>style.color</p:attrName>
                                        </p:attrNameLst>
                                      </p:cBhvr>
                                      <p:to>
                                        <a:srgbClr val="C00000"/>
                                      </p:to>
                                    </p:animClr>
                                    <p:animClr clrSpc="rgb" dir="cw">
                                      <p:cBhvr>
                                        <p:cTn id="14" dur="500" fill="hold"/>
                                        <p:tgtEl>
                                          <p:spTgt spid="3">
                                            <p:txEl>
                                              <p:pRg st="9" end="9"/>
                                            </p:txEl>
                                          </p:spTgt>
                                        </p:tgtEl>
                                        <p:attrNameLst>
                                          <p:attrName>fillcolor</p:attrName>
                                        </p:attrNameLst>
                                      </p:cBhvr>
                                      <p:to>
                                        <a:srgbClr val="C00000"/>
                                      </p:to>
                                    </p:animClr>
                                    <p:set>
                                      <p:cBhvr>
                                        <p:cTn id="15" dur="500" fill="hold"/>
                                        <p:tgtEl>
                                          <p:spTgt spid="3">
                                            <p:txEl>
                                              <p:pRg st="9" end="9"/>
                                            </p:txEl>
                                          </p:spTgt>
                                        </p:tgtEl>
                                        <p:attrNameLst>
                                          <p:attrName>fill.type</p:attrName>
                                        </p:attrNameLst>
                                      </p:cBhvr>
                                      <p:to>
                                        <p:strVal val="solid"/>
                                      </p:to>
                                    </p:set>
                                    <p:set>
                                      <p:cBhvr>
                                        <p:cTn id="16" dur="500" fill="hold"/>
                                        <p:tgtEl>
                                          <p:spTgt spid="3">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Post-Test Questions</a:t>
            </a:r>
            <a:endParaRPr lang="en-US" dirty="0"/>
          </a:p>
        </p:txBody>
      </p:sp>
      <p:sp>
        <p:nvSpPr>
          <p:cNvPr id="3" name="Content Placeholder 2"/>
          <p:cNvSpPr>
            <a:spLocks noGrp="1"/>
          </p:cNvSpPr>
          <p:nvPr>
            <p:ph sz="quarter" idx="1"/>
          </p:nvPr>
        </p:nvSpPr>
        <p:spPr>
          <a:xfrm>
            <a:off x="425885" y="1600200"/>
            <a:ext cx="11571483" cy="5126277"/>
          </a:xfrm>
        </p:spPr>
        <p:txBody>
          <a:bodyPr>
            <a:normAutofit fontScale="62500" lnSpcReduction="20000"/>
          </a:bodyPr>
          <a:lstStyle/>
          <a:p>
            <a:pPr marL="514350" indent="-514350">
              <a:buFont typeface="+mj-lt"/>
              <a:buAutoNum type="arabicPeriod"/>
            </a:pPr>
            <a:r>
              <a:rPr lang="en-US" sz="4100" b="1" dirty="0"/>
              <a:t>Your student’s professional goals and their work experience can be determined by which of the following methods. </a:t>
            </a:r>
            <a:r>
              <a:rPr lang="en-US" sz="4100" dirty="0"/>
              <a:t>(</a:t>
            </a:r>
            <a:r>
              <a:rPr lang="en-US" sz="4100" b="1" dirty="0"/>
              <a:t>Objective #3)</a:t>
            </a:r>
            <a:endParaRPr lang="en-US" sz="4100" dirty="0"/>
          </a:p>
          <a:p>
            <a:pPr marL="822960" lvl="1" indent="-457200">
              <a:buFont typeface="+mj-lt"/>
              <a:buAutoNum type="alphaLcPeriod"/>
            </a:pPr>
            <a:r>
              <a:rPr lang="en-US" sz="3600" dirty="0"/>
              <a:t>Meeting with your pharmacy intern to discuss their goals and experience in pharmacy</a:t>
            </a:r>
          </a:p>
          <a:p>
            <a:pPr marL="822960" lvl="1" indent="-457200">
              <a:buFont typeface="+mj-lt"/>
              <a:buAutoNum type="alphaLcPeriod"/>
            </a:pPr>
            <a:r>
              <a:rPr lang="en-US" sz="3600" dirty="0"/>
              <a:t>Obtaining your student’s CV</a:t>
            </a:r>
          </a:p>
          <a:p>
            <a:pPr marL="822960" lvl="1" indent="-457200">
              <a:buFont typeface="+mj-lt"/>
              <a:buAutoNum type="alphaLcPeriod"/>
            </a:pPr>
            <a:r>
              <a:rPr lang="en-US" sz="3600" dirty="0"/>
              <a:t>Reviewing your student’s portfolio</a:t>
            </a:r>
          </a:p>
          <a:p>
            <a:pPr marL="822960" lvl="1" indent="-457200">
              <a:buFont typeface="+mj-lt"/>
              <a:buAutoNum type="alphaLcPeriod"/>
            </a:pPr>
            <a:r>
              <a:rPr lang="en-US" sz="3600" dirty="0"/>
              <a:t>Reviewing your student’s introductory email prior to the start of the rotation experience</a:t>
            </a:r>
          </a:p>
          <a:p>
            <a:pPr marL="822960" lvl="1" indent="-457200">
              <a:buFont typeface="+mj-lt"/>
              <a:buAutoNum type="alphaLcPeriod"/>
            </a:pPr>
            <a:r>
              <a:rPr lang="en-US" sz="3600" dirty="0"/>
              <a:t>All of the </a:t>
            </a:r>
            <a:r>
              <a:rPr lang="en-US" sz="3600" dirty="0" smtClean="0"/>
              <a:t>above</a:t>
            </a:r>
          </a:p>
          <a:p>
            <a:pPr marL="365760" lvl="1" indent="0">
              <a:buNone/>
            </a:pPr>
            <a:endParaRPr lang="en-US" sz="3600" dirty="0"/>
          </a:p>
          <a:p>
            <a:pPr marL="502920" indent="-457200">
              <a:buFont typeface="+mj-lt"/>
              <a:buAutoNum type="arabicPeriod"/>
            </a:pPr>
            <a:r>
              <a:rPr lang="en-US" sz="4100" b="1" dirty="0"/>
              <a:t>Constructive feedback can contribute to improved performance and develop self-confidence. </a:t>
            </a:r>
            <a:r>
              <a:rPr lang="en-US" sz="4100" b="1" dirty="0" smtClean="0"/>
              <a:t>(Objective </a:t>
            </a:r>
            <a:r>
              <a:rPr lang="en-US" sz="4100" b="1" dirty="0"/>
              <a:t># 4)</a:t>
            </a:r>
            <a:endParaRPr lang="en-US" sz="4100" dirty="0"/>
          </a:p>
          <a:p>
            <a:pPr marL="822960" lvl="1" indent="-457200">
              <a:buFont typeface="+mj-lt"/>
              <a:buAutoNum type="alphaLcPeriod"/>
            </a:pPr>
            <a:r>
              <a:rPr lang="en-US" sz="3600" dirty="0"/>
              <a:t>True</a:t>
            </a:r>
          </a:p>
          <a:p>
            <a:pPr marL="822960" lvl="1" indent="-457200">
              <a:buFont typeface="+mj-lt"/>
              <a:buAutoNum type="alphaLcPeriod"/>
            </a:pPr>
            <a:r>
              <a:rPr lang="en-US" sz="3600" dirty="0"/>
              <a:t>False</a:t>
            </a:r>
          </a:p>
          <a:p>
            <a:endParaRPr lang="en-US" dirty="0"/>
          </a:p>
        </p:txBody>
      </p:sp>
    </p:spTree>
    <p:extLst>
      <p:ext uri="{BB962C8B-B14F-4D97-AF65-F5344CB8AC3E}">
        <p14:creationId xmlns:p14="http://schemas.microsoft.com/office/powerpoint/2010/main" val="73594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5" end="5"/>
                                            </p:txEl>
                                          </p:spTgt>
                                        </p:tgtEl>
                                        <p:attrNameLst>
                                          <p:attrName>style.color</p:attrName>
                                        </p:attrNameLst>
                                      </p:cBhvr>
                                      <p:to>
                                        <a:srgbClr val="C00000"/>
                                      </p:to>
                                    </p:animClr>
                                    <p:animClr clrSpc="rgb" dir="cw">
                                      <p:cBhvr>
                                        <p:cTn id="7" dur="500" fill="hold"/>
                                        <p:tgtEl>
                                          <p:spTgt spid="3">
                                            <p:txEl>
                                              <p:pRg st="5" end="5"/>
                                            </p:txEl>
                                          </p:spTgt>
                                        </p:tgtEl>
                                        <p:attrNameLst>
                                          <p:attrName>fillcolor</p:attrName>
                                        </p:attrNameLst>
                                      </p:cBhvr>
                                      <p:to>
                                        <a:srgbClr val="C00000"/>
                                      </p:to>
                                    </p:animClr>
                                    <p:set>
                                      <p:cBhvr>
                                        <p:cTn id="8" dur="500" fill="hold"/>
                                        <p:tgtEl>
                                          <p:spTgt spid="3">
                                            <p:txEl>
                                              <p:pRg st="5" end="5"/>
                                            </p:txEl>
                                          </p:spTgt>
                                        </p:tgtEl>
                                        <p:attrNameLst>
                                          <p:attrName>fill.type</p:attrName>
                                        </p:attrNameLst>
                                      </p:cBhvr>
                                      <p:to>
                                        <p:strVal val="solid"/>
                                      </p:to>
                                    </p:set>
                                    <p:set>
                                      <p:cBhvr>
                                        <p:cTn id="9" dur="500" fill="hold"/>
                                        <p:tgtEl>
                                          <p:spTgt spid="3">
                                            <p:txEl>
                                              <p:pRg st="5" end="5"/>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8" end="8"/>
                                            </p:txEl>
                                          </p:spTgt>
                                        </p:tgtEl>
                                        <p:attrNameLst>
                                          <p:attrName>style.color</p:attrName>
                                        </p:attrNameLst>
                                      </p:cBhvr>
                                      <p:to>
                                        <a:srgbClr val="C00000"/>
                                      </p:to>
                                    </p:animClr>
                                    <p:animClr clrSpc="rgb" dir="cw">
                                      <p:cBhvr>
                                        <p:cTn id="14" dur="500" fill="hold"/>
                                        <p:tgtEl>
                                          <p:spTgt spid="3">
                                            <p:txEl>
                                              <p:pRg st="8" end="8"/>
                                            </p:txEl>
                                          </p:spTgt>
                                        </p:tgtEl>
                                        <p:attrNameLst>
                                          <p:attrName>fillcolor</p:attrName>
                                        </p:attrNameLst>
                                      </p:cBhvr>
                                      <p:to>
                                        <a:srgbClr val="C00000"/>
                                      </p:to>
                                    </p:animClr>
                                    <p:set>
                                      <p:cBhvr>
                                        <p:cTn id="15" dur="500" fill="hold"/>
                                        <p:tgtEl>
                                          <p:spTgt spid="3">
                                            <p:txEl>
                                              <p:pRg st="8" end="8"/>
                                            </p:txEl>
                                          </p:spTgt>
                                        </p:tgtEl>
                                        <p:attrNameLst>
                                          <p:attrName>fill.type</p:attrName>
                                        </p:attrNameLst>
                                      </p:cBhvr>
                                      <p:to>
                                        <p:strVal val="solid"/>
                                      </p:to>
                                    </p:set>
                                    <p:set>
                                      <p:cBhvr>
                                        <p:cTn id="16" dur="500" fill="hold"/>
                                        <p:tgtEl>
                                          <p:spTgt spid="3">
                                            <p:txEl>
                                              <p:pRg st="8" end="8"/>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49600" y="4038600"/>
            <a:ext cx="9042400" cy="1828800"/>
          </a:xfrm>
        </p:spPr>
        <p:txBody>
          <a:bodyPr>
            <a:normAutofit/>
          </a:bodyPr>
          <a:lstStyle/>
          <a:p>
            <a:r>
              <a:rPr lang="en-US" sz="4400" dirty="0" smtClean="0">
                <a:solidFill>
                  <a:schemeClr val="tx1"/>
                </a:solidFill>
              </a:rPr>
              <a:t>Characteristics of Excellent Preceptors</a:t>
            </a:r>
            <a:endParaRPr lang="en-US" sz="4400" dirty="0">
              <a:solidFill>
                <a:schemeClr val="tx1"/>
              </a:solidFill>
            </a:endParaRPr>
          </a:p>
        </p:txBody>
      </p:sp>
      <p:sp>
        <p:nvSpPr>
          <p:cNvPr id="5" name="Subtitle 4"/>
          <p:cNvSpPr>
            <a:spLocks noGrp="1"/>
          </p:cNvSpPr>
          <p:nvPr>
            <p:ph type="subTitle" idx="1"/>
          </p:nvPr>
        </p:nvSpPr>
        <p:spPr/>
        <p:txBody>
          <a:bodyPr/>
          <a:lstStyle/>
          <a:p>
            <a:r>
              <a:rPr lang="en-US" dirty="0" smtClean="0"/>
              <a:t>Regina Tabor RPh. </a:t>
            </a:r>
            <a:endParaRPr lang="en-US" dirty="0"/>
          </a:p>
        </p:txBody>
      </p:sp>
    </p:spTree>
    <p:extLst>
      <p:ext uri="{BB962C8B-B14F-4D97-AF65-F5344CB8AC3E}">
        <p14:creationId xmlns:p14="http://schemas.microsoft.com/office/powerpoint/2010/main" val="1918797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Characteristics of excellent preceptors </a:t>
            </a:r>
          </a:p>
        </p:txBody>
      </p:sp>
      <p:sp>
        <p:nvSpPr>
          <p:cNvPr id="3" name="Content Placeholder 2"/>
          <p:cNvSpPr>
            <a:spLocks noGrp="1"/>
          </p:cNvSpPr>
          <p:nvPr>
            <p:ph sz="quarter" idx="1"/>
          </p:nvPr>
        </p:nvSpPr>
        <p:spPr/>
        <p:txBody>
          <a:bodyPr>
            <a:normAutofit/>
          </a:bodyPr>
          <a:lstStyle/>
          <a:p>
            <a:pPr marL="457200" lvl="0" indent="-457200">
              <a:buFont typeface="+mj-lt"/>
              <a:buAutoNum type="arabicPeriod"/>
            </a:pPr>
            <a:r>
              <a:rPr lang="en-US" dirty="0" smtClean="0"/>
              <a:t>Display </a:t>
            </a:r>
            <a:r>
              <a:rPr lang="en-US" dirty="0"/>
              <a:t>a genuine interest in student learning and </a:t>
            </a:r>
            <a:r>
              <a:rPr lang="en-US" dirty="0" smtClean="0"/>
              <a:t>success</a:t>
            </a:r>
          </a:p>
          <a:p>
            <a:pPr marL="777240" lvl="1" indent="-457200"/>
            <a:r>
              <a:rPr lang="en-US" dirty="0" smtClean="0"/>
              <a:t>Relating to the student as an individual, the characteristic most highly associated with excellent preceptors.</a:t>
            </a:r>
          </a:p>
          <a:p>
            <a:pPr marL="457200" lvl="0" indent="-457200">
              <a:buFont typeface="+mj-lt"/>
              <a:buAutoNum type="arabicPeriod"/>
            </a:pPr>
            <a:r>
              <a:rPr lang="en-US" dirty="0" smtClean="0"/>
              <a:t>Stimulated </a:t>
            </a:r>
            <a:r>
              <a:rPr lang="en-US" dirty="0"/>
              <a:t>dialogue that encouraged critical thinking and aided in problem-solving.</a:t>
            </a:r>
          </a:p>
          <a:p>
            <a:pPr marL="457200" lvl="0" indent="-457200">
              <a:buFont typeface="+mj-lt"/>
              <a:buAutoNum type="arabicPeriod"/>
            </a:pPr>
            <a:r>
              <a:rPr lang="en-US" dirty="0" smtClean="0"/>
              <a:t>Consistently </a:t>
            </a:r>
            <a:r>
              <a:rPr lang="en-US" dirty="0"/>
              <a:t>available for student questions and </a:t>
            </a:r>
            <a:r>
              <a:rPr lang="en-US" dirty="0" smtClean="0"/>
              <a:t>guidance.</a:t>
            </a:r>
          </a:p>
          <a:p>
            <a:pPr marL="457200" lvl="0" indent="-457200">
              <a:buFont typeface="+mj-lt"/>
              <a:buAutoNum type="arabicPeriod"/>
            </a:pPr>
            <a:r>
              <a:rPr lang="en-US" dirty="0" smtClean="0"/>
              <a:t>Provide </a:t>
            </a:r>
            <a:r>
              <a:rPr lang="en-US" dirty="0"/>
              <a:t>useful feedback and clear </a:t>
            </a:r>
            <a:r>
              <a:rPr lang="en-US" dirty="0" smtClean="0"/>
              <a:t>expectations.</a:t>
            </a:r>
          </a:p>
          <a:p>
            <a:pPr marL="457200" lvl="0" indent="-457200">
              <a:buFont typeface="+mj-lt"/>
              <a:buAutoNum type="arabicPeriod"/>
            </a:pPr>
            <a:r>
              <a:rPr lang="en-US" dirty="0" smtClean="0"/>
              <a:t>Effectively </a:t>
            </a:r>
            <a:r>
              <a:rPr lang="en-US" dirty="0"/>
              <a:t>organized appropriate learning </a:t>
            </a:r>
            <a:r>
              <a:rPr lang="en-US" dirty="0" smtClean="0"/>
              <a:t>activities.</a:t>
            </a:r>
          </a:p>
          <a:p>
            <a:pPr marL="457200" lvl="0" indent="-457200">
              <a:buFont typeface="+mj-lt"/>
              <a:buAutoNum type="arabicPeriod"/>
            </a:pPr>
            <a:r>
              <a:rPr lang="en-US" dirty="0" smtClean="0"/>
              <a:t>Dedicated </a:t>
            </a:r>
            <a:r>
              <a:rPr lang="en-US" dirty="0"/>
              <a:t>time and energy to teaching student</a:t>
            </a:r>
            <a:r>
              <a:rPr lang="en-US" dirty="0" smtClean="0"/>
              <a:t>.</a:t>
            </a:r>
          </a:p>
          <a:p>
            <a:pPr lvl="0"/>
            <a:endParaRPr lang="en-US" dirty="0"/>
          </a:p>
          <a:p>
            <a:endParaRPr lang="en-US" dirty="0"/>
          </a:p>
        </p:txBody>
      </p:sp>
      <p:sp>
        <p:nvSpPr>
          <p:cNvPr id="4" name="Rectangle 3"/>
          <p:cNvSpPr/>
          <p:nvPr/>
        </p:nvSpPr>
        <p:spPr>
          <a:xfrm>
            <a:off x="396629" y="6211669"/>
            <a:ext cx="6772656" cy="461665"/>
          </a:xfrm>
          <a:prstGeom prst="rect">
            <a:avLst/>
          </a:prstGeom>
        </p:spPr>
        <p:txBody>
          <a:bodyPr wrap="square">
            <a:spAutoFit/>
          </a:bodyPr>
          <a:lstStyle/>
          <a:p>
            <a:r>
              <a:rPr lang="en-US" sz="1200" dirty="0"/>
              <a:t>Student-valued measurable teaching behaviors of award-winning pharmacy preceptors by TA O’Sullivan, et al. AJPE, 79.10, Dec 2015</a:t>
            </a:r>
          </a:p>
        </p:txBody>
      </p:sp>
    </p:spTree>
    <p:extLst>
      <p:ext uri="{BB962C8B-B14F-4D97-AF65-F5344CB8AC3E}">
        <p14:creationId xmlns:p14="http://schemas.microsoft.com/office/powerpoint/2010/main" val="832344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39530"/>
            <a:ext cx="10871200" cy="990600"/>
          </a:xfrm>
        </p:spPr>
        <p:txBody>
          <a:bodyPr>
            <a:normAutofit/>
          </a:bodyPr>
          <a:lstStyle/>
          <a:p>
            <a:r>
              <a:rPr lang="en-US" sz="4400" b="1" dirty="0" smtClean="0"/>
              <a:t>Structuring Your Rotation</a:t>
            </a:r>
            <a:endParaRPr lang="en-US" sz="4400" b="1" dirty="0"/>
          </a:p>
        </p:txBody>
      </p:sp>
      <p:sp>
        <p:nvSpPr>
          <p:cNvPr id="3" name="Content Placeholder 2"/>
          <p:cNvSpPr>
            <a:spLocks noGrp="1"/>
          </p:cNvSpPr>
          <p:nvPr>
            <p:ph sz="quarter" idx="1"/>
          </p:nvPr>
        </p:nvSpPr>
        <p:spPr>
          <a:xfrm>
            <a:off x="816864" y="1784866"/>
            <a:ext cx="10871200" cy="4495800"/>
          </a:xfrm>
        </p:spPr>
        <p:txBody>
          <a:bodyPr>
            <a:normAutofit/>
          </a:bodyPr>
          <a:lstStyle/>
          <a:p>
            <a:pPr marL="457200" lvl="0" indent="-457200">
              <a:buFont typeface="+mj-lt"/>
              <a:buAutoNum type="arabicPeriod"/>
            </a:pPr>
            <a:r>
              <a:rPr lang="en-US" dirty="0" smtClean="0"/>
              <a:t>Orientation-integrate </a:t>
            </a:r>
            <a:r>
              <a:rPr lang="en-US" dirty="0"/>
              <a:t>learner into the practice setting </a:t>
            </a:r>
            <a:endParaRPr lang="en-US" dirty="0" smtClean="0"/>
          </a:p>
          <a:p>
            <a:pPr marL="457200" lvl="0" indent="-457200">
              <a:buFont typeface="+mj-lt"/>
              <a:buAutoNum type="arabicPeriod"/>
            </a:pPr>
            <a:r>
              <a:rPr lang="en-US" dirty="0" smtClean="0"/>
              <a:t>Learning </a:t>
            </a:r>
            <a:r>
              <a:rPr lang="en-US" dirty="0"/>
              <a:t>by doing-provide learners opportunities to engage in the </a:t>
            </a:r>
            <a:r>
              <a:rPr lang="en-US" dirty="0" smtClean="0"/>
              <a:t>practice</a:t>
            </a:r>
          </a:p>
          <a:p>
            <a:pPr marL="457200" lvl="0" indent="-457200">
              <a:buFont typeface="+mj-lt"/>
              <a:buAutoNum type="arabicPeriod"/>
            </a:pPr>
            <a:r>
              <a:rPr lang="en-US" dirty="0" smtClean="0"/>
              <a:t>Feedback-ongoing </a:t>
            </a:r>
            <a:r>
              <a:rPr lang="en-US" dirty="0"/>
              <a:t>informal feedback in addition to the midpoint and final </a:t>
            </a:r>
            <a:r>
              <a:rPr lang="en-US" dirty="0" smtClean="0"/>
              <a:t>evaluation-perspectives </a:t>
            </a:r>
            <a:r>
              <a:rPr lang="en-US" dirty="0"/>
              <a:t>on performance and suggestions for </a:t>
            </a:r>
            <a:r>
              <a:rPr lang="en-US" dirty="0" smtClean="0"/>
              <a:t>improvement.</a:t>
            </a:r>
          </a:p>
          <a:p>
            <a:pPr marL="457200" lvl="0" indent="-457200">
              <a:buFont typeface="+mj-lt"/>
              <a:buAutoNum type="arabicPeriod"/>
            </a:pPr>
            <a:r>
              <a:rPr lang="en-US" dirty="0" smtClean="0"/>
              <a:t>WIFM-What’s </a:t>
            </a:r>
            <a:r>
              <a:rPr lang="en-US" dirty="0"/>
              <a:t>In it for Me? Ways you can benefit personally from the presence of a </a:t>
            </a:r>
            <a:r>
              <a:rPr lang="en-US" dirty="0" smtClean="0"/>
              <a:t>	student</a:t>
            </a:r>
            <a:r>
              <a:rPr lang="en-US" dirty="0"/>
              <a:t>. Create learning opportunities for students that also meet the </a:t>
            </a:r>
            <a:r>
              <a:rPr lang="en-US" dirty="0" smtClean="0"/>
              <a:t>	preceptor’s </a:t>
            </a:r>
            <a:r>
              <a:rPr lang="en-US" dirty="0"/>
              <a:t>needs.</a:t>
            </a:r>
          </a:p>
          <a:p>
            <a:endParaRPr lang="en-US" sz="2400" dirty="0"/>
          </a:p>
        </p:txBody>
      </p:sp>
      <p:sp>
        <p:nvSpPr>
          <p:cNvPr id="4" name="Rectangle 3"/>
          <p:cNvSpPr/>
          <p:nvPr/>
        </p:nvSpPr>
        <p:spPr>
          <a:xfrm>
            <a:off x="185928" y="6399538"/>
            <a:ext cx="9616440" cy="276999"/>
          </a:xfrm>
          <a:prstGeom prst="rect">
            <a:avLst/>
          </a:prstGeom>
        </p:spPr>
        <p:txBody>
          <a:bodyPr wrap="square">
            <a:spAutoFit/>
          </a:bodyPr>
          <a:lstStyle/>
          <a:p>
            <a:r>
              <a:rPr lang="en-US" sz="1200" dirty="0"/>
              <a:t>Preceptor’s Handbook for Pharmacists-3rd edition </a:t>
            </a:r>
            <a:r>
              <a:rPr lang="en-US" sz="1200" dirty="0" smtClean="0"/>
              <a:t>Cuellar </a:t>
            </a:r>
            <a:r>
              <a:rPr lang="en-US" sz="1200" dirty="0"/>
              <a:t>and Ginsburg, 2016, page 6</a:t>
            </a:r>
          </a:p>
        </p:txBody>
      </p:sp>
    </p:spTree>
    <p:extLst>
      <p:ext uri="{BB962C8B-B14F-4D97-AF65-F5344CB8AC3E}">
        <p14:creationId xmlns:p14="http://schemas.microsoft.com/office/powerpoint/2010/main" val="1898008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Core Values for preceptors</a:t>
            </a:r>
            <a:endParaRPr lang="en-US" sz="4400" b="1" dirty="0"/>
          </a:p>
        </p:txBody>
      </p:sp>
      <p:sp>
        <p:nvSpPr>
          <p:cNvPr id="3" name="Content Placeholder 2"/>
          <p:cNvSpPr>
            <a:spLocks noGrp="1"/>
          </p:cNvSpPr>
          <p:nvPr>
            <p:ph sz="quarter" idx="1"/>
          </p:nvPr>
        </p:nvSpPr>
        <p:spPr>
          <a:xfrm>
            <a:off x="816864" y="1591056"/>
            <a:ext cx="10475976" cy="4965192"/>
          </a:xfrm>
        </p:spPr>
        <p:txBody>
          <a:bodyPr>
            <a:normAutofit fontScale="92500"/>
          </a:bodyPr>
          <a:lstStyle/>
          <a:p>
            <a:r>
              <a:rPr lang="en-US" sz="2100" dirty="0" smtClean="0"/>
              <a:t>Professionalism: exhibit </a:t>
            </a:r>
            <a:r>
              <a:rPr lang="en-US" sz="2100" dirty="0"/>
              <a:t>professional behavior and encourage students to become active members in </a:t>
            </a:r>
            <a:r>
              <a:rPr lang="en-US" sz="2100" dirty="0" smtClean="0"/>
              <a:t>organizations</a:t>
            </a:r>
            <a:endParaRPr lang="en-US" sz="2100" dirty="0"/>
          </a:p>
          <a:p>
            <a:r>
              <a:rPr lang="en-US" sz="2100" dirty="0"/>
              <a:t>Desire to educate and share knowledge and </a:t>
            </a:r>
            <a:r>
              <a:rPr lang="en-US" sz="2100" dirty="0" smtClean="0"/>
              <a:t>experiences:  draw </a:t>
            </a:r>
            <a:r>
              <a:rPr lang="en-US" sz="2100" dirty="0"/>
              <a:t>on your personal experiences.</a:t>
            </a:r>
          </a:p>
          <a:p>
            <a:r>
              <a:rPr lang="en-US" sz="2100" dirty="0"/>
              <a:t>Help understand why something is </a:t>
            </a:r>
            <a:r>
              <a:rPr lang="en-US" sz="2100" dirty="0" smtClean="0"/>
              <a:t>important</a:t>
            </a:r>
            <a:endParaRPr lang="en-US" sz="2100" dirty="0"/>
          </a:p>
          <a:p>
            <a:r>
              <a:rPr lang="en-US" sz="2100" dirty="0"/>
              <a:t>Willingness to advise, mentor, and provide valuable feedback and </a:t>
            </a:r>
            <a:r>
              <a:rPr lang="en-US" sz="2100" dirty="0" smtClean="0"/>
              <a:t>direction:  guide </a:t>
            </a:r>
            <a:r>
              <a:rPr lang="en-US" sz="2100" dirty="0"/>
              <a:t>the student to become competent, independent and committed professional colleague.</a:t>
            </a:r>
          </a:p>
          <a:p>
            <a:r>
              <a:rPr lang="en-US" sz="2100" dirty="0"/>
              <a:t>Willingness to commit the time necessary for </a:t>
            </a:r>
            <a:r>
              <a:rPr lang="en-US" sz="2100" dirty="0" smtClean="0"/>
              <a:t>precepting:  preceptors </a:t>
            </a:r>
            <a:r>
              <a:rPr lang="en-US" sz="2100" dirty="0"/>
              <a:t>must devote the extra time to effectively teach their learners in addition to their workload.</a:t>
            </a:r>
          </a:p>
          <a:p>
            <a:r>
              <a:rPr lang="en-US" sz="2100" dirty="0"/>
              <a:t>Respect for others-being a positive role </a:t>
            </a:r>
            <a:r>
              <a:rPr lang="en-US" sz="2100" dirty="0" smtClean="0"/>
              <a:t>model:  engaging </a:t>
            </a:r>
            <a:r>
              <a:rPr lang="en-US" sz="2100" dirty="0"/>
              <a:t>colleagues, other health professionals and patients is critical to a student development</a:t>
            </a:r>
            <a:r>
              <a:rPr lang="en-US" sz="2100" dirty="0" smtClean="0"/>
              <a:t>.</a:t>
            </a:r>
          </a:p>
          <a:p>
            <a:r>
              <a:rPr lang="en-US" sz="2100" dirty="0"/>
              <a:t>Willingness to work with a diverse student </a:t>
            </a:r>
            <a:r>
              <a:rPr lang="en-US" sz="2100" dirty="0" smtClean="0"/>
              <a:t>population:  recognize </a:t>
            </a:r>
            <a:r>
              <a:rPr lang="en-US" sz="2100" dirty="0"/>
              <a:t>and respect the differences in today’s students. Ethnic and gender diversity, students may have worked in another field, possess advanced degrees. </a:t>
            </a:r>
            <a:endParaRPr lang="en-US" sz="2100" dirty="0" smtClean="0"/>
          </a:p>
          <a:p>
            <a:r>
              <a:rPr lang="en-US" sz="2100" dirty="0" smtClean="0"/>
              <a:t>Must </a:t>
            </a:r>
            <a:r>
              <a:rPr lang="en-US" sz="2100" dirty="0"/>
              <a:t>be competent in your area of practice to precept the student.</a:t>
            </a:r>
          </a:p>
          <a:p>
            <a:pPr lvl="0"/>
            <a:endParaRPr lang="en-US" sz="1800" dirty="0"/>
          </a:p>
        </p:txBody>
      </p:sp>
      <p:sp>
        <p:nvSpPr>
          <p:cNvPr id="4" name="Rectangle 3"/>
          <p:cNvSpPr/>
          <p:nvPr/>
        </p:nvSpPr>
        <p:spPr>
          <a:xfrm>
            <a:off x="121920" y="6458985"/>
            <a:ext cx="8839200" cy="276999"/>
          </a:xfrm>
          <a:prstGeom prst="rect">
            <a:avLst/>
          </a:prstGeom>
        </p:spPr>
        <p:txBody>
          <a:bodyPr wrap="square">
            <a:spAutoFit/>
          </a:bodyPr>
          <a:lstStyle/>
          <a:p>
            <a:r>
              <a:rPr lang="en-US" sz="1200" dirty="0"/>
              <a:t>Preceptor’s Handbook for Pharmacists-3rd edition Cuellar and Ginsburg 2016, page 7</a:t>
            </a:r>
          </a:p>
        </p:txBody>
      </p:sp>
    </p:spTree>
    <p:extLst>
      <p:ext uri="{BB962C8B-B14F-4D97-AF65-F5344CB8AC3E}">
        <p14:creationId xmlns:p14="http://schemas.microsoft.com/office/powerpoint/2010/main" val="1280652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having students on rotation site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Infusion </a:t>
            </a:r>
            <a:r>
              <a:rPr lang="en-US" dirty="0"/>
              <a:t>on site of intelligent practitioners who help keep the pharmacy knowledge base </a:t>
            </a:r>
            <a:r>
              <a:rPr lang="en-US" dirty="0" smtClean="0"/>
              <a:t>sharpened </a:t>
            </a:r>
          </a:p>
          <a:p>
            <a:pPr lvl="1"/>
            <a:r>
              <a:rPr lang="en-US" dirty="0" smtClean="0"/>
              <a:t>Journal </a:t>
            </a:r>
            <a:r>
              <a:rPr lang="en-US" dirty="0"/>
              <a:t>c</a:t>
            </a:r>
            <a:r>
              <a:rPr lang="en-US" dirty="0" smtClean="0"/>
              <a:t>lubs </a:t>
            </a:r>
            <a:r>
              <a:rPr lang="en-US" dirty="0"/>
              <a:t>and formal presentations with up-to-date pharmacy information</a:t>
            </a:r>
            <a:r>
              <a:rPr lang="en-US" dirty="0" smtClean="0"/>
              <a:t>.</a:t>
            </a:r>
          </a:p>
          <a:p>
            <a:pPr lvl="1"/>
            <a:r>
              <a:rPr lang="en-US" dirty="0" smtClean="0"/>
              <a:t>Symbiotic learning</a:t>
            </a:r>
            <a:endParaRPr lang="en-US" dirty="0"/>
          </a:p>
          <a:p>
            <a:r>
              <a:rPr lang="en-US" dirty="0" smtClean="0"/>
              <a:t>Preceptors </a:t>
            </a:r>
            <a:r>
              <a:rPr lang="en-US" dirty="0"/>
              <a:t>can influence future practitioners, influence the future of the profession for many years to come. </a:t>
            </a:r>
            <a:r>
              <a:rPr lang="en-US" dirty="0" smtClean="0"/>
              <a:t>Ultimately </a:t>
            </a:r>
            <a:r>
              <a:rPr lang="en-US" dirty="0"/>
              <a:t>patient care is improved-the reason we practice pharmacy</a:t>
            </a:r>
            <a:r>
              <a:rPr lang="en-US" dirty="0" smtClean="0"/>
              <a:t>.</a:t>
            </a:r>
          </a:p>
          <a:p>
            <a:r>
              <a:rPr lang="en-US" dirty="0" smtClean="0"/>
              <a:t>Pharmacist extenders for internal projects and programs </a:t>
            </a:r>
          </a:p>
          <a:p>
            <a:pPr lvl="1"/>
            <a:r>
              <a:rPr lang="en-US" dirty="0" smtClean="0"/>
              <a:t>Pharmacy students utilized in hospital emergency rooms for medication reconciliation</a:t>
            </a:r>
          </a:p>
          <a:p>
            <a:pPr lvl="1"/>
            <a:r>
              <a:rPr lang="en-US" dirty="0" smtClean="0"/>
              <a:t>Pharmacy students utilized for patient counseling and provision of immunizations in community pharmacies</a:t>
            </a:r>
            <a:endParaRPr lang="en-US" dirty="0"/>
          </a:p>
        </p:txBody>
      </p:sp>
      <p:sp>
        <p:nvSpPr>
          <p:cNvPr id="4" name="Rectangle 3"/>
          <p:cNvSpPr/>
          <p:nvPr/>
        </p:nvSpPr>
        <p:spPr>
          <a:xfrm>
            <a:off x="74168" y="6292334"/>
            <a:ext cx="8585200" cy="276999"/>
          </a:xfrm>
          <a:prstGeom prst="rect">
            <a:avLst/>
          </a:prstGeom>
        </p:spPr>
        <p:txBody>
          <a:bodyPr wrap="square">
            <a:spAutoFit/>
          </a:bodyPr>
          <a:lstStyle/>
          <a:p>
            <a:r>
              <a:rPr lang="en-US" sz="1200" dirty="0"/>
              <a:t>Preceptor’s Handbook for Pharmacists-3rd edition Cuellar and Ginsburg 2016</a:t>
            </a:r>
          </a:p>
        </p:txBody>
      </p:sp>
    </p:spTree>
    <p:extLst>
      <p:ext uri="{BB962C8B-B14F-4D97-AF65-F5344CB8AC3E}">
        <p14:creationId xmlns:p14="http://schemas.microsoft.com/office/powerpoint/2010/main" val="2831092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49600" y="4038600"/>
            <a:ext cx="8856472" cy="1828800"/>
          </a:xfrm>
        </p:spPr>
        <p:txBody>
          <a:bodyPr>
            <a:normAutofit/>
          </a:bodyPr>
          <a:lstStyle/>
          <a:p>
            <a:r>
              <a:rPr lang="en-US" sz="6000" dirty="0" smtClean="0">
                <a:solidFill>
                  <a:schemeClr val="tx1"/>
                </a:solidFill>
              </a:rPr>
              <a:t>Effective Orientation</a:t>
            </a:r>
            <a:endParaRPr lang="en-US" sz="6000" dirty="0">
              <a:solidFill>
                <a:schemeClr val="tx1"/>
              </a:solidFill>
            </a:endParaRPr>
          </a:p>
        </p:txBody>
      </p:sp>
      <p:sp>
        <p:nvSpPr>
          <p:cNvPr id="5" name="Subtitle 4"/>
          <p:cNvSpPr>
            <a:spLocks noGrp="1"/>
          </p:cNvSpPr>
          <p:nvPr>
            <p:ph type="subTitle" idx="1"/>
          </p:nvPr>
        </p:nvSpPr>
        <p:spPr/>
        <p:txBody>
          <a:bodyPr/>
          <a:lstStyle/>
          <a:p>
            <a:r>
              <a:rPr lang="en-US" dirty="0" smtClean="0"/>
              <a:t>Nicole Farrell, PharmD.</a:t>
            </a:r>
            <a:endParaRPr lang="en-US" dirty="0"/>
          </a:p>
        </p:txBody>
      </p:sp>
      <p:pic>
        <p:nvPicPr>
          <p:cNvPr id="2" name="Picture 1"/>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096011" y="564717"/>
            <a:ext cx="4024182" cy="4024182"/>
          </a:xfrm>
          <a:prstGeom prst="rect">
            <a:avLst/>
          </a:prstGeom>
        </p:spPr>
      </p:pic>
    </p:spTree>
    <p:extLst>
      <p:ext uri="{BB962C8B-B14F-4D97-AF65-F5344CB8AC3E}">
        <p14:creationId xmlns:p14="http://schemas.microsoft.com/office/powerpoint/2010/main" val="1863184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heart failure lectur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First Day IPPE Lab Orientation 2016</Template>
  <TotalTime>4934</TotalTime>
  <Words>2822</Words>
  <Application>Microsoft Office PowerPoint</Application>
  <PresentationFormat>Widescreen</PresentationFormat>
  <Paragraphs>430</Paragraphs>
  <Slides>36</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36</vt:i4>
      </vt:variant>
    </vt:vector>
  </HeadingPairs>
  <TitlesOfParts>
    <vt:vector size="49" baseType="lpstr">
      <vt:lpstr>ＭＳ Ｐゴシック</vt:lpstr>
      <vt:lpstr>Arial</vt:lpstr>
      <vt:lpstr>Brush Script MT</vt:lpstr>
      <vt:lpstr>Calibri</vt:lpstr>
      <vt:lpstr>Constantia</vt:lpstr>
      <vt:lpstr>Franklin Gothic Book</vt:lpstr>
      <vt:lpstr>Rage Italic</vt:lpstr>
      <vt:lpstr>Times New Roman</vt:lpstr>
      <vt:lpstr>Tw Cen MT</vt:lpstr>
      <vt:lpstr>Wingdings</vt:lpstr>
      <vt:lpstr>Wingdings 2</vt:lpstr>
      <vt:lpstr>heart failure lecture theme</vt:lpstr>
      <vt:lpstr>Pushpin</vt:lpstr>
      <vt:lpstr>Enhancement of an Experiential Education Rotation Utilizing the Methods of Excellent Preceptors</vt:lpstr>
      <vt:lpstr>Disclaimer</vt:lpstr>
      <vt:lpstr>Learning Objectives</vt:lpstr>
      <vt:lpstr>Characteristics of Excellent Preceptors</vt:lpstr>
      <vt:lpstr>Characteristics of excellent preceptors </vt:lpstr>
      <vt:lpstr>Structuring Your Rotation</vt:lpstr>
      <vt:lpstr>Core Values for preceptors</vt:lpstr>
      <vt:lpstr>Advantages of having students on rotation site </vt:lpstr>
      <vt:lpstr>Effective Orientation</vt:lpstr>
      <vt:lpstr>Orientation: Why is it Necessary?</vt:lpstr>
      <vt:lpstr>Orientation: Pre-Rotation</vt:lpstr>
      <vt:lpstr>Orientation: What to Include</vt:lpstr>
      <vt:lpstr>Orientation: What to Include Continued…</vt:lpstr>
      <vt:lpstr>Orientation: What to Include Continued…</vt:lpstr>
      <vt:lpstr>Building the schedule</vt:lpstr>
      <vt:lpstr>PowerPoint Presentation</vt:lpstr>
      <vt:lpstr>SAMPLE SCHEDULE:</vt:lpstr>
      <vt:lpstr>Setting Rotation Goals</vt:lpstr>
      <vt:lpstr>Taking time with your intern</vt:lpstr>
      <vt:lpstr>Goal Setting for Rotation</vt:lpstr>
      <vt:lpstr>Goal Setting for the Rotation</vt:lpstr>
      <vt:lpstr>Preceptor Goals for Student</vt:lpstr>
      <vt:lpstr>Giving Effective Feedback</vt:lpstr>
      <vt:lpstr>PowerPoint Presentation</vt:lpstr>
      <vt:lpstr>Feedback: Why is it Necessary? </vt:lpstr>
      <vt:lpstr>Feedback: Tips</vt:lpstr>
      <vt:lpstr>Feedback: Tips</vt:lpstr>
      <vt:lpstr>Learning Prescription</vt:lpstr>
      <vt:lpstr>Feedback: Understand your students generation</vt:lpstr>
      <vt:lpstr>Resources</vt:lpstr>
      <vt:lpstr>Available Preceptor References: Books</vt:lpstr>
      <vt:lpstr>Available Preceptor References: Books</vt:lpstr>
      <vt:lpstr>Preceptor Resources: Miscellaneous</vt:lpstr>
      <vt:lpstr>QUESTIONS?</vt:lpstr>
      <vt:lpstr>  Post-Test Questions </vt:lpstr>
      <vt:lpstr>Post-Test Questions</vt:lpstr>
    </vt:vector>
  </TitlesOfParts>
  <Company>University of the Incarnate Word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Exceptional Characteristics of  Excellent  Preceptors</dc:title>
  <dc:creator>Tabor, Regina A.</dc:creator>
  <cp:lastModifiedBy>Christina Seeger</cp:lastModifiedBy>
  <cp:revision>106</cp:revision>
  <cp:lastPrinted>2016-10-15T21:02:51Z</cp:lastPrinted>
  <dcterms:created xsi:type="dcterms:W3CDTF">2016-10-15T19:23:32Z</dcterms:created>
  <dcterms:modified xsi:type="dcterms:W3CDTF">2016-10-26T12:47:11Z</dcterms:modified>
</cp:coreProperties>
</file>